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48"/>
  </p:notesMasterIdLst>
  <p:sldIdLst>
    <p:sldId id="256" r:id="rId2"/>
    <p:sldId id="263" r:id="rId3"/>
    <p:sldId id="262" r:id="rId4"/>
    <p:sldId id="297" r:id="rId5"/>
    <p:sldId id="271" r:id="rId6"/>
    <p:sldId id="280" r:id="rId7"/>
    <p:sldId id="296" r:id="rId8"/>
    <p:sldId id="276" r:id="rId9"/>
    <p:sldId id="278" r:id="rId10"/>
    <p:sldId id="282" r:id="rId11"/>
    <p:sldId id="285" r:id="rId12"/>
    <p:sldId id="265" r:id="rId13"/>
    <p:sldId id="266" r:id="rId14"/>
    <p:sldId id="267" r:id="rId15"/>
    <p:sldId id="304" r:id="rId16"/>
    <p:sldId id="257" r:id="rId17"/>
    <p:sldId id="269" r:id="rId18"/>
    <p:sldId id="270" r:id="rId19"/>
    <p:sldId id="258" r:id="rId20"/>
    <p:sldId id="260" r:id="rId21"/>
    <p:sldId id="289" r:id="rId22"/>
    <p:sldId id="303" r:id="rId23"/>
    <p:sldId id="272" r:id="rId24"/>
    <p:sldId id="274" r:id="rId25"/>
    <p:sldId id="275" r:id="rId26"/>
    <p:sldId id="286" r:id="rId27"/>
    <p:sldId id="281" r:id="rId28"/>
    <p:sldId id="283" r:id="rId29"/>
    <p:sldId id="284" r:id="rId30"/>
    <p:sldId id="277" r:id="rId31"/>
    <p:sldId id="273" r:id="rId32"/>
    <p:sldId id="290" r:id="rId33"/>
    <p:sldId id="292" r:id="rId34"/>
    <p:sldId id="291" r:id="rId35"/>
    <p:sldId id="293" r:id="rId36"/>
    <p:sldId id="294" r:id="rId37"/>
    <p:sldId id="306" r:id="rId38"/>
    <p:sldId id="307" r:id="rId39"/>
    <p:sldId id="298" r:id="rId40"/>
    <p:sldId id="295" r:id="rId41"/>
    <p:sldId id="288" r:id="rId42"/>
    <p:sldId id="287" r:id="rId43"/>
    <p:sldId id="300" r:id="rId44"/>
    <p:sldId id="302" r:id="rId45"/>
    <p:sldId id="301"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i Kumar" initials="DK" lastIdx="1" clrIdx="0">
    <p:extLst>
      <p:ext uri="{19B8F6BF-5375-455C-9EA6-DF929625EA0E}">
        <p15:presenceInfo xmlns:p15="http://schemas.microsoft.com/office/powerpoint/2012/main" userId="1b48f286b58b0a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66806-209C-45B4-A209-8DC08F496DDF}" type="datetimeFigureOut">
              <a:rPr lang="en-IN" smtClean="0"/>
              <a:t>27-06-2021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2833A-1603-4D8D-AC78-5C9DDB1F1CD6}" type="slidenum">
              <a:rPr lang="en-IN" smtClean="0"/>
              <a:t>‹#›</a:t>
            </a:fld>
            <a:endParaRPr lang="en-IN"/>
          </a:p>
        </p:txBody>
      </p:sp>
    </p:spTree>
    <p:extLst>
      <p:ext uri="{BB962C8B-B14F-4D97-AF65-F5344CB8AC3E}">
        <p14:creationId xmlns:p14="http://schemas.microsoft.com/office/powerpoint/2010/main" val="37147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8</a:t>
            </a:fld>
            <a:endParaRPr lang="en-IN"/>
          </a:p>
        </p:txBody>
      </p:sp>
    </p:spTree>
    <p:extLst>
      <p:ext uri="{BB962C8B-B14F-4D97-AF65-F5344CB8AC3E}">
        <p14:creationId xmlns:p14="http://schemas.microsoft.com/office/powerpoint/2010/main" val="1593533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25</a:t>
            </a:fld>
            <a:endParaRPr lang="en-IN"/>
          </a:p>
        </p:txBody>
      </p:sp>
    </p:spTree>
    <p:extLst>
      <p:ext uri="{BB962C8B-B14F-4D97-AF65-F5344CB8AC3E}">
        <p14:creationId xmlns:p14="http://schemas.microsoft.com/office/powerpoint/2010/main" val="189857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26</a:t>
            </a:fld>
            <a:endParaRPr lang="en-IN"/>
          </a:p>
        </p:txBody>
      </p:sp>
    </p:spTree>
    <p:extLst>
      <p:ext uri="{BB962C8B-B14F-4D97-AF65-F5344CB8AC3E}">
        <p14:creationId xmlns:p14="http://schemas.microsoft.com/office/powerpoint/2010/main" val="162916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27</a:t>
            </a:fld>
            <a:endParaRPr lang="en-IN"/>
          </a:p>
        </p:txBody>
      </p:sp>
    </p:spTree>
    <p:extLst>
      <p:ext uri="{BB962C8B-B14F-4D97-AF65-F5344CB8AC3E}">
        <p14:creationId xmlns:p14="http://schemas.microsoft.com/office/powerpoint/2010/main" val="2757258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28</a:t>
            </a:fld>
            <a:endParaRPr lang="en-IN"/>
          </a:p>
        </p:txBody>
      </p:sp>
    </p:spTree>
    <p:extLst>
      <p:ext uri="{BB962C8B-B14F-4D97-AF65-F5344CB8AC3E}">
        <p14:creationId xmlns:p14="http://schemas.microsoft.com/office/powerpoint/2010/main" val="2840139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29</a:t>
            </a:fld>
            <a:endParaRPr lang="en-IN"/>
          </a:p>
        </p:txBody>
      </p:sp>
    </p:spTree>
    <p:extLst>
      <p:ext uri="{BB962C8B-B14F-4D97-AF65-F5344CB8AC3E}">
        <p14:creationId xmlns:p14="http://schemas.microsoft.com/office/powerpoint/2010/main" val="1491430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30</a:t>
            </a:fld>
            <a:endParaRPr lang="en-IN"/>
          </a:p>
        </p:txBody>
      </p:sp>
    </p:spTree>
    <p:extLst>
      <p:ext uri="{BB962C8B-B14F-4D97-AF65-F5344CB8AC3E}">
        <p14:creationId xmlns:p14="http://schemas.microsoft.com/office/powerpoint/2010/main" val="1263390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31</a:t>
            </a:fld>
            <a:endParaRPr lang="en-IN"/>
          </a:p>
        </p:txBody>
      </p:sp>
    </p:spTree>
    <p:extLst>
      <p:ext uri="{BB962C8B-B14F-4D97-AF65-F5344CB8AC3E}">
        <p14:creationId xmlns:p14="http://schemas.microsoft.com/office/powerpoint/2010/main" val="2325479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32</a:t>
            </a:fld>
            <a:endParaRPr lang="en-IN"/>
          </a:p>
        </p:txBody>
      </p:sp>
    </p:spTree>
    <p:extLst>
      <p:ext uri="{BB962C8B-B14F-4D97-AF65-F5344CB8AC3E}">
        <p14:creationId xmlns:p14="http://schemas.microsoft.com/office/powerpoint/2010/main" val="2771643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33</a:t>
            </a:fld>
            <a:endParaRPr lang="en-IN"/>
          </a:p>
        </p:txBody>
      </p:sp>
    </p:spTree>
    <p:extLst>
      <p:ext uri="{BB962C8B-B14F-4D97-AF65-F5344CB8AC3E}">
        <p14:creationId xmlns:p14="http://schemas.microsoft.com/office/powerpoint/2010/main" val="2178677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34</a:t>
            </a:fld>
            <a:endParaRPr lang="en-IN"/>
          </a:p>
        </p:txBody>
      </p:sp>
    </p:spTree>
    <p:extLst>
      <p:ext uri="{BB962C8B-B14F-4D97-AF65-F5344CB8AC3E}">
        <p14:creationId xmlns:p14="http://schemas.microsoft.com/office/powerpoint/2010/main" val="138808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9</a:t>
            </a:fld>
            <a:endParaRPr lang="en-IN"/>
          </a:p>
        </p:txBody>
      </p:sp>
    </p:spTree>
    <p:extLst>
      <p:ext uri="{BB962C8B-B14F-4D97-AF65-F5344CB8AC3E}">
        <p14:creationId xmlns:p14="http://schemas.microsoft.com/office/powerpoint/2010/main" val="2597208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35</a:t>
            </a:fld>
            <a:endParaRPr lang="en-IN"/>
          </a:p>
        </p:txBody>
      </p:sp>
    </p:spTree>
    <p:extLst>
      <p:ext uri="{BB962C8B-B14F-4D97-AF65-F5344CB8AC3E}">
        <p14:creationId xmlns:p14="http://schemas.microsoft.com/office/powerpoint/2010/main" val="183916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36</a:t>
            </a:fld>
            <a:endParaRPr lang="en-IN"/>
          </a:p>
        </p:txBody>
      </p:sp>
    </p:spTree>
    <p:extLst>
      <p:ext uri="{BB962C8B-B14F-4D97-AF65-F5344CB8AC3E}">
        <p14:creationId xmlns:p14="http://schemas.microsoft.com/office/powerpoint/2010/main" val="164301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37</a:t>
            </a:fld>
            <a:endParaRPr lang="en-IN"/>
          </a:p>
        </p:txBody>
      </p:sp>
    </p:spTree>
    <p:extLst>
      <p:ext uri="{BB962C8B-B14F-4D97-AF65-F5344CB8AC3E}">
        <p14:creationId xmlns:p14="http://schemas.microsoft.com/office/powerpoint/2010/main" val="4064658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38</a:t>
            </a:fld>
            <a:endParaRPr lang="en-IN"/>
          </a:p>
        </p:txBody>
      </p:sp>
    </p:spTree>
    <p:extLst>
      <p:ext uri="{BB962C8B-B14F-4D97-AF65-F5344CB8AC3E}">
        <p14:creationId xmlns:p14="http://schemas.microsoft.com/office/powerpoint/2010/main" val="347024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39</a:t>
            </a:fld>
            <a:endParaRPr lang="en-IN"/>
          </a:p>
        </p:txBody>
      </p:sp>
    </p:spTree>
    <p:extLst>
      <p:ext uri="{BB962C8B-B14F-4D97-AF65-F5344CB8AC3E}">
        <p14:creationId xmlns:p14="http://schemas.microsoft.com/office/powerpoint/2010/main" val="3024574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40</a:t>
            </a:fld>
            <a:endParaRPr lang="en-IN"/>
          </a:p>
        </p:txBody>
      </p:sp>
    </p:spTree>
    <p:extLst>
      <p:ext uri="{BB962C8B-B14F-4D97-AF65-F5344CB8AC3E}">
        <p14:creationId xmlns:p14="http://schemas.microsoft.com/office/powerpoint/2010/main" val="1700503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41</a:t>
            </a:fld>
            <a:endParaRPr lang="en-IN"/>
          </a:p>
        </p:txBody>
      </p:sp>
    </p:spTree>
    <p:extLst>
      <p:ext uri="{BB962C8B-B14F-4D97-AF65-F5344CB8AC3E}">
        <p14:creationId xmlns:p14="http://schemas.microsoft.com/office/powerpoint/2010/main" val="2999738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42</a:t>
            </a:fld>
            <a:endParaRPr lang="en-IN"/>
          </a:p>
        </p:txBody>
      </p:sp>
    </p:spTree>
    <p:extLst>
      <p:ext uri="{BB962C8B-B14F-4D97-AF65-F5344CB8AC3E}">
        <p14:creationId xmlns:p14="http://schemas.microsoft.com/office/powerpoint/2010/main" val="96126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B2833A-1603-4D8D-AC78-5C9DDB1F1CD6}" type="slidenum">
              <a:rPr lang="en-IN" smtClean="0"/>
              <a:t>43</a:t>
            </a:fld>
            <a:endParaRPr lang="en-IN"/>
          </a:p>
        </p:txBody>
      </p:sp>
    </p:spTree>
    <p:extLst>
      <p:ext uri="{BB962C8B-B14F-4D97-AF65-F5344CB8AC3E}">
        <p14:creationId xmlns:p14="http://schemas.microsoft.com/office/powerpoint/2010/main" val="204668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B2833A-1603-4D8D-AC78-5C9DDB1F1CD6}" type="slidenum">
              <a:rPr lang="en-IN" smtClean="0"/>
              <a:t>44</a:t>
            </a:fld>
            <a:endParaRPr lang="en-IN"/>
          </a:p>
        </p:txBody>
      </p:sp>
    </p:spTree>
    <p:extLst>
      <p:ext uri="{BB962C8B-B14F-4D97-AF65-F5344CB8AC3E}">
        <p14:creationId xmlns:p14="http://schemas.microsoft.com/office/powerpoint/2010/main" val="27666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10</a:t>
            </a:fld>
            <a:endParaRPr lang="en-IN"/>
          </a:p>
        </p:txBody>
      </p:sp>
    </p:spTree>
    <p:extLst>
      <p:ext uri="{BB962C8B-B14F-4D97-AF65-F5344CB8AC3E}">
        <p14:creationId xmlns:p14="http://schemas.microsoft.com/office/powerpoint/2010/main" val="29558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B2833A-1603-4D8D-AC78-5C9DDB1F1CD6}" type="slidenum">
              <a:rPr lang="en-IN" smtClean="0"/>
              <a:t>45</a:t>
            </a:fld>
            <a:endParaRPr lang="en-IN"/>
          </a:p>
        </p:txBody>
      </p:sp>
    </p:spTree>
    <p:extLst>
      <p:ext uri="{BB962C8B-B14F-4D97-AF65-F5344CB8AC3E}">
        <p14:creationId xmlns:p14="http://schemas.microsoft.com/office/powerpoint/2010/main" val="4161809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46</a:t>
            </a:fld>
            <a:endParaRPr lang="en-IN"/>
          </a:p>
        </p:txBody>
      </p:sp>
    </p:spTree>
    <p:extLst>
      <p:ext uri="{BB962C8B-B14F-4D97-AF65-F5344CB8AC3E}">
        <p14:creationId xmlns:p14="http://schemas.microsoft.com/office/powerpoint/2010/main" val="2992085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11</a:t>
            </a:fld>
            <a:endParaRPr lang="en-IN"/>
          </a:p>
        </p:txBody>
      </p:sp>
    </p:spTree>
    <p:extLst>
      <p:ext uri="{BB962C8B-B14F-4D97-AF65-F5344CB8AC3E}">
        <p14:creationId xmlns:p14="http://schemas.microsoft.com/office/powerpoint/2010/main" val="358751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17</a:t>
            </a:fld>
            <a:endParaRPr lang="en-IN"/>
          </a:p>
        </p:txBody>
      </p:sp>
    </p:spTree>
    <p:extLst>
      <p:ext uri="{BB962C8B-B14F-4D97-AF65-F5344CB8AC3E}">
        <p14:creationId xmlns:p14="http://schemas.microsoft.com/office/powerpoint/2010/main" val="1351563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18</a:t>
            </a:fld>
            <a:endParaRPr lang="en-IN"/>
          </a:p>
        </p:txBody>
      </p:sp>
    </p:spTree>
    <p:extLst>
      <p:ext uri="{BB962C8B-B14F-4D97-AF65-F5344CB8AC3E}">
        <p14:creationId xmlns:p14="http://schemas.microsoft.com/office/powerpoint/2010/main" val="1030408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22</a:t>
            </a:fld>
            <a:endParaRPr lang="en-IN"/>
          </a:p>
        </p:txBody>
      </p:sp>
    </p:spTree>
    <p:extLst>
      <p:ext uri="{BB962C8B-B14F-4D97-AF65-F5344CB8AC3E}">
        <p14:creationId xmlns:p14="http://schemas.microsoft.com/office/powerpoint/2010/main" val="399492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23</a:t>
            </a:fld>
            <a:endParaRPr lang="en-IN"/>
          </a:p>
        </p:txBody>
      </p:sp>
    </p:spTree>
    <p:extLst>
      <p:ext uri="{BB962C8B-B14F-4D97-AF65-F5344CB8AC3E}">
        <p14:creationId xmlns:p14="http://schemas.microsoft.com/office/powerpoint/2010/main" val="1320303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Motivation and Previous Work</a:t>
            </a:r>
          </a:p>
        </p:txBody>
      </p:sp>
      <p:sp>
        <p:nvSpPr>
          <p:cNvPr id="4" name="Slide Number Placeholder 3"/>
          <p:cNvSpPr>
            <a:spLocks noGrp="1"/>
          </p:cNvSpPr>
          <p:nvPr>
            <p:ph type="sldNum" sz="quarter" idx="5"/>
          </p:nvPr>
        </p:nvSpPr>
        <p:spPr/>
        <p:txBody>
          <a:bodyPr/>
          <a:lstStyle/>
          <a:p>
            <a:fld id="{5BB2833A-1603-4D8D-AC78-5C9DDB1F1CD6}" type="slidenum">
              <a:rPr lang="en-IN" smtClean="0"/>
              <a:t>24</a:t>
            </a:fld>
            <a:endParaRPr lang="en-IN"/>
          </a:p>
        </p:txBody>
      </p:sp>
    </p:spTree>
    <p:extLst>
      <p:ext uri="{BB962C8B-B14F-4D97-AF65-F5344CB8AC3E}">
        <p14:creationId xmlns:p14="http://schemas.microsoft.com/office/powerpoint/2010/main" val="69618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0F32-3423-479E-B625-E4D205C35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E066CC-4351-4F44-B472-062BFA0D7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0DB699-50C5-4429-863D-8ADF55C42BB0}"/>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5" name="Footer Placeholder 4">
            <a:extLst>
              <a:ext uri="{FF2B5EF4-FFF2-40B4-BE49-F238E27FC236}">
                <a16:creationId xmlns:a16="http://schemas.microsoft.com/office/drawing/2014/main" id="{13BF5ECC-3CFE-446F-96E0-76AC7D32A6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862A37-8E3D-4414-9BF2-469AC5781E6E}"/>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969060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C68B-C21A-45D0-8C6D-A13E241891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07DBFD-6B5E-443A-8DF8-21AD001C94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258B62-1AB4-4802-A371-16AE62BE1987}"/>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5" name="Footer Placeholder 4">
            <a:extLst>
              <a:ext uri="{FF2B5EF4-FFF2-40B4-BE49-F238E27FC236}">
                <a16:creationId xmlns:a16="http://schemas.microsoft.com/office/drawing/2014/main" id="{192829D3-11D1-464D-B9AB-6E4AAB0C3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210FF2-B32E-4A9D-B5FC-1BA26EE080DF}"/>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172063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F07F7C-CE3A-4D16-B316-C6335DCFDE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750E84-6E65-4DE5-96B9-92CFB6993C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A382CD-78BA-41A1-9968-B8B01ADE54A0}"/>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5" name="Footer Placeholder 4">
            <a:extLst>
              <a:ext uri="{FF2B5EF4-FFF2-40B4-BE49-F238E27FC236}">
                <a16:creationId xmlns:a16="http://schemas.microsoft.com/office/drawing/2014/main" id="{90841D7C-9498-4EE7-A8A1-7D1EEFAFA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49C8D-4EE7-4B53-9387-0E50F41449E3}"/>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280535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CA2B-2DC5-4F8F-B9A7-5B3B736563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E187CE-D064-43DF-B827-6CD6E2E623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65D1A-8AA1-4DC3-9AE4-B30D95FE21AC}"/>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5" name="Footer Placeholder 4">
            <a:extLst>
              <a:ext uri="{FF2B5EF4-FFF2-40B4-BE49-F238E27FC236}">
                <a16:creationId xmlns:a16="http://schemas.microsoft.com/office/drawing/2014/main" id="{650BB118-2C4F-4625-965A-3BDE270881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82BA1C-45E2-4B3F-8006-9B887E2BC46D}"/>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149525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787F-4E3E-44AE-9694-49F062E20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400132-2C92-43AB-A79A-2A5D4DFEF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10A98F-B9A8-4049-A7D6-F60CD9AB66FF}"/>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5" name="Footer Placeholder 4">
            <a:extLst>
              <a:ext uri="{FF2B5EF4-FFF2-40B4-BE49-F238E27FC236}">
                <a16:creationId xmlns:a16="http://schemas.microsoft.com/office/drawing/2014/main" id="{C3281961-9D07-484A-A755-02C1FF037F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B6F0E8-1A4E-4A3E-9F97-EDD8D71F2289}"/>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753151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715F-BB91-4E85-8CA1-91B563B27B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B155E1-B3CA-4600-9117-387F8FFD87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D57CCE-0255-4675-9F82-C4EB2BECE9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36D157-C06B-47DF-A5D3-91B28B7F5704}"/>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6" name="Footer Placeholder 5">
            <a:extLst>
              <a:ext uri="{FF2B5EF4-FFF2-40B4-BE49-F238E27FC236}">
                <a16:creationId xmlns:a16="http://schemas.microsoft.com/office/drawing/2014/main" id="{29501216-8E11-4678-B72A-76E0701DB4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65E0E1-C86A-406C-BA79-04E3B17764D2}"/>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53175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B80A-4C1B-4205-8042-DD04549F4E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E2E51E-44D8-421F-BBB2-743D2F879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367EEE-FC8E-4DB5-84B5-6167901A1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61594F-DB44-47C6-933B-880A8EB516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E4D71-D4E6-4326-9E44-0D96285464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E4FBB3-B175-45A7-B970-564D00FFCADD}"/>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8" name="Footer Placeholder 7">
            <a:extLst>
              <a:ext uri="{FF2B5EF4-FFF2-40B4-BE49-F238E27FC236}">
                <a16:creationId xmlns:a16="http://schemas.microsoft.com/office/drawing/2014/main" id="{A11F83DB-619F-4C7F-BDCB-B7A6777C7E5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1BDA56-7EF9-483F-A845-9A162357AE85}"/>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37672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7530-986B-4102-92F3-2A2B9583EC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A380A4-B516-41EE-9C87-7D333E4894D9}"/>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4" name="Footer Placeholder 3">
            <a:extLst>
              <a:ext uri="{FF2B5EF4-FFF2-40B4-BE49-F238E27FC236}">
                <a16:creationId xmlns:a16="http://schemas.microsoft.com/office/drawing/2014/main" id="{0C7AD7D0-03D8-49A4-8CAD-143741B4B3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69F8AC-D6F9-4725-BCE8-5E45FF7D0A9D}"/>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3962703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C59B14-80AA-449E-AC7D-44E598F52AE1}"/>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3" name="Footer Placeholder 2">
            <a:extLst>
              <a:ext uri="{FF2B5EF4-FFF2-40B4-BE49-F238E27FC236}">
                <a16:creationId xmlns:a16="http://schemas.microsoft.com/office/drawing/2014/main" id="{F0AA3E70-870C-402C-9EE8-CEEAAD1C49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C41B98-D4ED-402C-8E3D-584BA66D7868}"/>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314202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91F2-0055-46CC-83BA-F146B3B89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5301E5-D2ED-4507-802B-0AFFEBA2C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705FB1-5648-48D9-B480-A4FA5451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D41C3-26A3-4B0D-81AC-FFD0EF0098FE}"/>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6" name="Footer Placeholder 5">
            <a:extLst>
              <a:ext uri="{FF2B5EF4-FFF2-40B4-BE49-F238E27FC236}">
                <a16:creationId xmlns:a16="http://schemas.microsoft.com/office/drawing/2014/main" id="{355AECB7-E888-42AC-A3A4-7409F0A246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E46590-97EB-4581-897F-CA57A334CFE9}"/>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4283876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2209-8569-4376-8883-C0CC6D8E0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278328-7C8F-4850-9C4D-F87F09B9A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5DDF3B-24C7-4778-93F8-563C49400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18FA0-F0A6-4163-8F17-0729A212CDDD}"/>
              </a:ext>
            </a:extLst>
          </p:cNvPr>
          <p:cNvSpPr>
            <a:spLocks noGrp="1"/>
          </p:cNvSpPr>
          <p:nvPr>
            <p:ph type="dt" sz="half" idx="10"/>
          </p:nvPr>
        </p:nvSpPr>
        <p:spPr/>
        <p:txBody>
          <a:bodyPr/>
          <a:lstStyle/>
          <a:p>
            <a:fld id="{520C0ADD-5A28-4503-BAF3-58A40F422A1A}" type="datetimeFigureOut">
              <a:rPr lang="en-IN" smtClean="0"/>
              <a:t>27-06-2021</a:t>
            </a:fld>
            <a:endParaRPr lang="en-IN"/>
          </a:p>
        </p:txBody>
      </p:sp>
      <p:sp>
        <p:nvSpPr>
          <p:cNvPr id="6" name="Footer Placeholder 5">
            <a:extLst>
              <a:ext uri="{FF2B5EF4-FFF2-40B4-BE49-F238E27FC236}">
                <a16:creationId xmlns:a16="http://schemas.microsoft.com/office/drawing/2014/main" id="{20B6DAC5-CCB0-4200-9D91-4494953023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D016FB-AFFB-4584-B6A2-3296E918B7AC}"/>
              </a:ext>
            </a:extLst>
          </p:cNvPr>
          <p:cNvSpPr>
            <a:spLocks noGrp="1"/>
          </p:cNvSpPr>
          <p:nvPr>
            <p:ph type="sldNum" sz="quarter" idx="12"/>
          </p:nvPr>
        </p:nvSpPr>
        <p:spPr/>
        <p:txBody>
          <a:bodyPr/>
          <a:lstStyle/>
          <a:p>
            <a:fld id="{31151CA1-C7C7-4363-8976-E76D31447E77}" type="slidenum">
              <a:rPr lang="en-IN" smtClean="0"/>
              <a:t>‹#›</a:t>
            </a:fld>
            <a:endParaRPr lang="en-IN"/>
          </a:p>
        </p:txBody>
      </p:sp>
    </p:spTree>
    <p:extLst>
      <p:ext uri="{BB962C8B-B14F-4D97-AF65-F5344CB8AC3E}">
        <p14:creationId xmlns:p14="http://schemas.microsoft.com/office/powerpoint/2010/main" val="1292655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07D262-7626-4120-A650-81A9E56B2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79E6A3-AA5B-4B4C-B38B-0960398D62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847D92-BCDD-4FD1-ACA1-8D2A5D19BC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C0ADD-5A28-4503-BAF3-58A40F422A1A}" type="datetimeFigureOut">
              <a:rPr lang="en-IN" smtClean="0"/>
              <a:t>27-06-2021</a:t>
            </a:fld>
            <a:endParaRPr lang="en-IN"/>
          </a:p>
        </p:txBody>
      </p:sp>
      <p:sp>
        <p:nvSpPr>
          <p:cNvPr id="5" name="Footer Placeholder 4">
            <a:extLst>
              <a:ext uri="{FF2B5EF4-FFF2-40B4-BE49-F238E27FC236}">
                <a16:creationId xmlns:a16="http://schemas.microsoft.com/office/drawing/2014/main" id="{E8FDF28F-CD04-4FAF-87A2-A605B82CC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4C97DA6-548E-4CEB-90E8-E996B6F03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51CA1-C7C7-4363-8976-E76D31447E77}" type="slidenum">
              <a:rPr lang="en-IN" smtClean="0"/>
              <a:t>‹#›</a:t>
            </a:fld>
            <a:endParaRPr lang="en-IN"/>
          </a:p>
        </p:txBody>
      </p:sp>
    </p:spTree>
    <p:extLst>
      <p:ext uri="{BB962C8B-B14F-4D97-AF65-F5344CB8AC3E}">
        <p14:creationId xmlns:p14="http://schemas.microsoft.com/office/powerpoint/2010/main" val="316817205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machinelearningmastery.com/how-to-visualize-filters-and-feature-maps-in-convolutional-neural-network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F53E-9CBA-4F09-BE7D-9E32E9946176}"/>
              </a:ext>
            </a:extLst>
          </p:cNvPr>
          <p:cNvSpPr>
            <a:spLocks noGrp="1"/>
          </p:cNvSpPr>
          <p:nvPr>
            <p:ph type="ctrTitle"/>
          </p:nvPr>
        </p:nvSpPr>
        <p:spPr/>
        <p:txBody>
          <a:bodyPr/>
          <a:lstStyle/>
          <a:p>
            <a:r>
              <a:rPr lang="en-IN" dirty="0">
                <a:latin typeface="Corbel" panose="020B0503020204020204" pitchFamily="34" charset="0"/>
              </a:rPr>
              <a:t>DropOut</a:t>
            </a:r>
          </a:p>
        </p:txBody>
      </p:sp>
    </p:spTree>
    <p:extLst>
      <p:ext uri="{BB962C8B-B14F-4D97-AF65-F5344CB8AC3E}">
        <p14:creationId xmlns:p14="http://schemas.microsoft.com/office/powerpoint/2010/main" val="1621723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2FE6666-D62A-4239-9138-CCDB3D3E51BF}"/>
              </a:ext>
            </a:extLst>
          </p:cNvPr>
          <p:cNvSpPr>
            <a:spLocks noGrp="1"/>
          </p:cNvSpPr>
          <p:nvPr>
            <p:ph type="title"/>
          </p:nvPr>
        </p:nvSpPr>
        <p:spPr/>
        <p:txBody>
          <a:bodyPr/>
          <a:lstStyle/>
          <a:p>
            <a:r>
              <a:rPr lang="en-IN" dirty="0">
                <a:latin typeface="Corbel" panose="020B0503020204020204" pitchFamily="34" charset="0"/>
              </a:rPr>
              <a:t>Units used in the Network (contd.)</a:t>
            </a:r>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4294967295"/>
          </p:nvPr>
        </p:nvSpPr>
        <p:spPr>
          <a:xfrm>
            <a:off x="838199" y="2037522"/>
            <a:ext cx="10422835" cy="4313582"/>
          </a:xfrm>
        </p:spPr>
        <p:txBody>
          <a:bodyPr>
            <a:noAutofit/>
          </a:bodyPr>
          <a:lstStyle/>
          <a:p>
            <a:pPr marL="0" indent="0">
              <a:buNone/>
            </a:pPr>
            <a:r>
              <a:rPr lang="en-IN" sz="2400" b="0" dirty="0"/>
              <a:t>Convolution Unit in DCN</a:t>
            </a:r>
          </a:p>
          <a:p>
            <a:pPr marL="0" indent="0">
              <a:buNone/>
            </a:pPr>
            <a:endParaRPr lang="en-IN" sz="2400" dirty="0"/>
          </a:p>
          <a:p>
            <a:pPr marL="0" indent="0">
              <a:buNone/>
            </a:pPr>
            <a:endParaRPr lang="en-IN" sz="2400" b="0" dirty="0"/>
          </a:p>
          <a:p>
            <a:pPr marL="0" indent="0">
              <a:buNone/>
            </a:pPr>
            <a:endParaRPr lang="en-IN" sz="2400" dirty="0"/>
          </a:p>
          <a:p>
            <a:pPr marL="0" indent="0">
              <a:buNone/>
            </a:pPr>
            <a:endParaRPr lang="en-IN" sz="2400" b="0" dirty="0"/>
          </a:p>
          <a:p>
            <a:pPr marL="0" indent="0">
              <a:buNone/>
            </a:pPr>
            <a:endParaRPr lang="en-IN" sz="2400" dirty="0"/>
          </a:p>
          <a:p>
            <a:pPr marL="0" indent="0">
              <a:buNone/>
            </a:pPr>
            <a:endParaRPr lang="en-IN" sz="2400" b="0" dirty="0"/>
          </a:p>
        </p:txBody>
      </p:sp>
      <p:pic>
        <p:nvPicPr>
          <p:cNvPr id="13" name="Picture 12">
            <a:extLst>
              <a:ext uri="{FF2B5EF4-FFF2-40B4-BE49-F238E27FC236}">
                <a16:creationId xmlns:a16="http://schemas.microsoft.com/office/drawing/2014/main" id="{7E3738B7-3FB9-4FB7-96A3-7991242C6028}"/>
              </a:ext>
            </a:extLst>
          </p:cNvPr>
          <p:cNvPicPr>
            <a:picLocks noChangeAspect="1"/>
          </p:cNvPicPr>
          <p:nvPr/>
        </p:nvPicPr>
        <p:blipFill>
          <a:blip r:embed="rId3"/>
          <a:stretch>
            <a:fillRect/>
          </a:stretch>
        </p:blipFill>
        <p:spPr>
          <a:xfrm>
            <a:off x="838199" y="2547110"/>
            <a:ext cx="6308036" cy="2410830"/>
          </a:xfrm>
          <a:prstGeom prst="rect">
            <a:avLst/>
          </a:prstGeom>
        </p:spPr>
      </p:pic>
    </p:spTree>
    <p:extLst>
      <p:ext uri="{BB962C8B-B14F-4D97-AF65-F5344CB8AC3E}">
        <p14:creationId xmlns:p14="http://schemas.microsoft.com/office/powerpoint/2010/main" val="365745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580F-46D3-409D-9097-4D101CDB1A76}"/>
              </a:ext>
            </a:extLst>
          </p:cNvPr>
          <p:cNvSpPr>
            <a:spLocks noGrp="1"/>
          </p:cNvSpPr>
          <p:nvPr>
            <p:ph type="title"/>
          </p:nvPr>
        </p:nvSpPr>
        <p:spPr/>
        <p:txBody>
          <a:bodyPr/>
          <a:lstStyle/>
          <a:p>
            <a:r>
              <a:rPr lang="en-IN" dirty="0">
                <a:latin typeface="Corbel" panose="020B0503020204020204" pitchFamily="34" charset="0"/>
              </a:rPr>
              <a:t>Units used in the Network (contd.)</a:t>
            </a:r>
            <a:endParaRPr lang="en-IN" dirty="0"/>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4294967295"/>
          </p:nvPr>
        </p:nvSpPr>
        <p:spPr>
          <a:xfrm>
            <a:off x="838200" y="1829836"/>
            <a:ext cx="5157788" cy="823912"/>
          </a:xfrm>
        </p:spPr>
        <p:txBody>
          <a:bodyPr>
            <a:normAutofit/>
          </a:bodyPr>
          <a:lstStyle/>
          <a:p>
            <a:pPr marL="0" indent="0">
              <a:buNone/>
            </a:pPr>
            <a:r>
              <a:rPr lang="en-IN" sz="2400" b="0" dirty="0"/>
              <a:t>Max and Average Pooling in DCN</a:t>
            </a:r>
          </a:p>
        </p:txBody>
      </p:sp>
      <p:pic>
        <p:nvPicPr>
          <p:cNvPr id="3" name="Picture 2">
            <a:extLst>
              <a:ext uri="{FF2B5EF4-FFF2-40B4-BE49-F238E27FC236}">
                <a16:creationId xmlns:a16="http://schemas.microsoft.com/office/drawing/2014/main" id="{C3CF4581-DFC0-42D7-976D-58DB9A4FC616}"/>
              </a:ext>
            </a:extLst>
          </p:cNvPr>
          <p:cNvPicPr>
            <a:picLocks noChangeAspect="1"/>
          </p:cNvPicPr>
          <p:nvPr/>
        </p:nvPicPr>
        <p:blipFill rotWithShape="1">
          <a:blip r:embed="rId3"/>
          <a:srcRect r="64114"/>
          <a:stretch/>
        </p:blipFill>
        <p:spPr>
          <a:xfrm>
            <a:off x="839788" y="2693794"/>
            <a:ext cx="2728360" cy="3318263"/>
          </a:xfrm>
          <a:prstGeom prst="rect">
            <a:avLst/>
          </a:prstGeom>
        </p:spPr>
      </p:pic>
      <p:pic>
        <p:nvPicPr>
          <p:cNvPr id="6" name="Picture 5">
            <a:extLst>
              <a:ext uri="{FF2B5EF4-FFF2-40B4-BE49-F238E27FC236}">
                <a16:creationId xmlns:a16="http://schemas.microsoft.com/office/drawing/2014/main" id="{BA878A77-14FF-46AF-AE76-EA5B8F850736}"/>
              </a:ext>
            </a:extLst>
          </p:cNvPr>
          <p:cNvPicPr>
            <a:picLocks noChangeAspect="1"/>
          </p:cNvPicPr>
          <p:nvPr/>
        </p:nvPicPr>
        <p:blipFill rotWithShape="1">
          <a:blip r:embed="rId3"/>
          <a:srcRect l="78342" t="20757" r="706" b="19615"/>
          <a:stretch/>
        </p:blipFill>
        <p:spPr>
          <a:xfrm>
            <a:off x="4720396" y="3371305"/>
            <a:ext cx="2554357" cy="2594113"/>
          </a:xfrm>
          <a:prstGeom prst="rect">
            <a:avLst/>
          </a:prstGeom>
        </p:spPr>
      </p:pic>
      <p:pic>
        <p:nvPicPr>
          <p:cNvPr id="8" name="Picture 7">
            <a:extLst>
              <a:ext uri="{FF2B5EF4-FFF2-40B4-BE49-F238E27FC236}">
                <a16:creationId xmlns:a16="http://schemas.microsoft.com/office/drawing/2014/main" id="{230A199D-84E7-4CC7-A8A2-B65C767BD9BE}"/>
              </a:ext>
            </a:extLst>
          </p:cNvPr>
          <p:cNvPicPr>
            <a:picLocks noChangeAspect="1"/>
          </p:cNvPicPr>
          <p:nvPr/>
        </p:nvPicPr>
        <p:blipFill>
          <a:blip r:embed="rId4"/>
          <a:stretch>
            <a:fillRect/>
          </a:stretch>
        </p:blipFill>
        <p:spPr>
          <a:xfrm>
            <a:off x="7680255" y="3366337"/>
            <a:ext cx="2554357" cy="2567323"/>
          </a:xfrm>
          <a:prstGeom prst="rect">
            <a:avLst/>
          </a:prstGeom>
        </p:spPr>
      </p:pic>
      <p:sp>
        <p:nvSpPr>
          <p:cNvPr id="9" name="Arrow: Right 8">
            <a:extLst>
              <a:ext uri="{FF2B5EF4-FFF2-40B4-BE49-F238E27FC236}">
                <a16:creationId xmlns:a16="http://schemas.microsoft.com/office/drawing/2014/main" id="{FBFD7BFE-30BC-4815-A393-AB67FB78701C}"/>
              </a:ext>
            </a:extLst>
          </p:cNvPr>
          <p:cNvSpPr/>
          <p:nvPr/>
        </p:nvSpPr>
        <p:spPr>
          <a:xfrm>
            <a:off x="3756991" y="4204252"/>
            <a:ext cx="754755" cy="377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25EF31D-64E1-4839-828F-CBD7FDBBA30A}"/>
              </a:ext>
            </a:extLst>
          </p:cNvPr>
          <p:cNvSpPr txBox="1"/>
          <p:nvPr/>
        </p:nvSpPr>
        <p:spPr>
          <a:xfrm>
            <a:off x="5208104" y="6261652"/>
            <a:ext cx="1848679" cy="369332"/>
          </a:xfrm>
          <a:prstGeom prst="rect">
            <a:avLst/>
          </a:prstGeom>
          <a:noFill/>
        </p:spPr>
        <p:txBody>
          <a:bodyPr wrap="square" rtlCol="0">
            <a:spAutoFit/>
          </a:bodyPr>
          <a:lstStyle/>
          <a:p>
            <a:r>
              <a:rPr lang="en-IN" dirty="0"/>
              <a:t>Max pooling</a:t>
            </a:r>
          </a:p>
        </p:txBody>
      </p:sp>
      <p:sp>
        <p:nvSpPr>
          <p:cNvPr id="11" name="TextBox 10">
            <a:extLst>
              <a:ext uri="{FF2B5EF4-FFF2-40B4-BE49-F238E27FC236}">
                <a16:creationId xmlns:a16="http://schemas.microsoft.com/office/drawing/2014/main" id="{3BFD1B21-2C55-46C1-A1AB-0481C7BF2F97}"/>
              </a:ext>
            </a:extLst>
          </p:cNvPr>
          <p:cNvSpPr txBox="1"/>
          <p:nvPr/>
        </p:nvSpPr>
        <p:spPr>
          <a:xfrm>
            <a:off x="8033093" y="6308209"/>
            <a:ext cx="1848679" cy="369332"/>
          </a:xfrm>
          <a:prstGeom prst="rect">
            <a:avLst/>
          </a:prstGeom>
          <a:noFill/>
        </p:spPr>
        <p:txBody>
          <a:bodyPr wrap="square" rtlCol="0">
            <a:spAutoFit/>
          </a:bodyPr>
          <a:lstStyle/>
          <a:p>
            <a:r>
              <a:rPr lang="en-IN" dirty="0"/>
              <a:t>Average pooling</a:t>
            </a:r>
          </a:p>
        </p:txBody>
      </p:sp>
    </p:spTree>
    <p:extLst>
      <p:ext uri="{BB962C8B-B14F-4D97-AF65-F5344CB8AC3E}">
        <p14:creationId xmlns:p14="http://schemas.microsoft.com/office/powerpoint/2010/main" val="1040916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AA3A6-D095-48AE-B539-8AD289D5831D}"/>
              </a:ext>
            </a:extLst>
          </p:cNvPr>
          <p:cNvSpPr>
            <a:spLocks noGrp="1"/>
          </p:cNvSpPr>
          <p:nvPr>
            <p:ph type="title"/>
          </p:nvPr>
        </p:nvSpPr>
        <p:spPr/>
        <p:txBody>
          <a:bodyPr/>
          <a:lstStyle/>
          <a:p>
            <a:r>
              <a:rPr lang="en-US" sz="4400" dirty="0">
                <a:latin typeface="Corbel" panose="020B0503020204020204" pitchFamily="34" charset="0"/>
              </a:rPr>
              <a:t>Dropout: A Simple Way to Prevent Neural Networks from Overfitting</a:t>
            </a:r>
            <a:endParaRPr lang="en-IN" sz="4400" dirty="0">
              <a:latin typeface="Corbel" panose="020B0503020204020204" pitchFamily="34" charset="0"/>
            </a:endParaRPr>
          </a:p>
        </p:txBody>
      </p:sp>
      <p:sp>
        <p:nvSpPr>
          <p:cNvPr id="5" name="Text Placeholder 4">
            <a:extLst>
              <a:ext uri="{FF2B5EF4-FFF2-40B4-BE49-F238E27FC236}">
                <a16:creationId xmlns:a16="http://schemas.microsoft.com/office/drawing/2014/main" id="{F1F921CE-F228-4D71-8E5A-4ECA1A8A3A73}"/>
              </a:ext>
            </a:extLst>
          </p:cNvPr>
          <p:cNvSpPr>
            <a:spLocks noGrp="1"/>
          </p:cNvSpPr>
          <p:nvPr>
            <p:ph type="body" idx="1"/>
          </p:nvPr>
        </p:nvSpPr>
        <p:spPr/>
        <p:txBody>
          <a:bodyPr>
            <a:normAutofit/>
          </a:bodyPr>
          <a:lstStyle/>
          <a:p>
            <a:r>
              <a:rPr lang="en-IN" dirty="0">
                <a:solidFill>
                  <a:schemeClr val="bg2">
                    <a:lumMod val="25000"/>
                  </a:schemeClr>
                </a:solidFill>
                <a:latin typeface="Corbel" panose="020B0503020204020204" pitchFamily="34" charset="0"/>
                <a:ea typeface="+mj-ea"/>
                <a:cs typeface="+mj-cs"/>
              </a:rPr>
              <a:t>Srivastava N, Hinton G, </a:t>
            </a:r>
            <a:r>
              <a:rPr lang="en-IN" dirty="0" err="1">
                <a:solidFill>
                  <a:schemeClr val="bg2">
                    <a:lumMod val="25000"/>
                  </a:schemeClr>
                </a:solidFill>
                <a:latin typeface="Corbel" panose="020B0503020204020204" pitchFamily="34" charset="0"/>
                <a:ea typeface="+mj-ea"/>
                <a:cs typeface="+mj-cs"/>
              </a:rPr>
              <a:t>Krizhevsky</a:t>
            </a:r>
            <a:r>
              <a:rPr lang="en-IN" dirty="0">
                <a:solidFill>
                  <a:schemeClr val="bg2">
                    <a:lumMod val="25000"/>
                  </a:schemeClr>
                </a:solidFill>
                <a:latin typeface="Corbel" panose="020B0503020204020204" pitchFamily="34" charset="0"/>
                <a:ea typeface="+mj-ea"/>
                <a:cs typeface="+mj-cs"/>
              </a:rPr>
              <a:t> A, </a:t>
            </a:r>
            <a:r>
              <a:rPr lang="en-IN" dirty="0" err="1">
                <a:solidFill>
                  <a:schemeClr val="bg2">
                    <a:lumMod val="25000"/>
                  </a:schemeClr>
                </a:solidFill>
                <a:latin typeface="Corbel" panose="020B0503020204020204" pitchFamily="34" charset="0"/>
                <a:ea typeface="+mj-ea"/>
                <a:cs typeface="+mj-cs"/>
              </a:rPr>
              <a:t>Sutskever</a:t>
            </a:r>
            <a:r>
              <a:rPr lang="en-IN" dirty="0">
                <a:solidFill>
                  <a:schemeClr val="bg2">
                    <a:lumMod val="25000"/>
                  </a:schemeClr>
                </a:solidFill>
                <a:latin typeface="Corbel" panose="020B0503020204020204" pitchFamily="34" charset="0"/>
                <a:ea typeface="+mj-ea"/>
                <a:cs typeface="+mj-cs"/>
              </a:rPr>
              <a:t> I, </a:t>
            </a:r>
            <a:r>
              <a:rPr lang="en-IN" dirty="0" err="1">
                <a:solidFill>
                  <a:schemeClr val="bg2">
                    <a:lumMod val="25000"/>
                  </a:schemeClr>
                </a:solidFill>
                <a:latin typeface="Corbel" panose="020B0503020204020204" pitchFamily="34" charset="0"/>
                <a:ea typeface="+mj-ea"/>
                <a:cs typeface="+mj-cs"/>
              </a:rPr>
              <a:t>Salakhutdinov</a:t>
            </a:r>
            <a:r>
              <a:rPr lang="en-IN" dirty="0">
                <a:solidFill>
                  <a:schemeClr val="bg2">
                    <a:lumMod val="25000"/>
                  </a:schemeClr>
                </a:solidFill>
                <a:latin typeface="Corbel" panose="020B0503020204020204" pitchFamily="34" charset="0"/>
                <a:ea typeface="+mj-ea"/>
                <a:cs typeface="+mj-cs"/>
              </a:rPr>
              <a:t> R (2014)</a:t>
            </a:r>
          </a:p>
        </p:txBody>
      </p:sp>
    </p:spTree>
    <p:extLst>
      <p:ext uri="{BB962C8B-B14F-4D97-AF65-F5344CB8AC3E}">
        <p14:creationId xmlns:p14="http://schemas.microsoft.com/office/powerpoint/2010/main" val="3770124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31591-B2C8-4CA1-8D70-5E61A39224E3}"/>
              </a:ext>
            </a:extLst>
          </p:cNvPr>
          <p:cNvSpPr>
            <a:spLocks noGrp="1"/>
          </p:cNvSpPr>
          <p:nvPr>
            <p:ph type="title"/>
          </p:nvPr>
        </p:nvSpPr>
        <p:spPr/>
        <p:txBody>
          <a:bodyPr/>
          <a:lstStyle/>
          <a:p>
            <a:r>
              <a:rPr lang="en-IN" dirty="0">
                <a:latin typeface="Corbel" panose="020B0503020204020204" pitchFamily="34" charset="0"/>
              </a:rPr>
              <a:t>Introduction: Problems arising while training networks</a:t>
            </a:r>
          </a:p>
        </p:txBody>
      </p:sp>
      <p:sp>
        <p:nvSpPr>
          <p:cNvPr id="3" name="Content Placeholder 2">
            <a:extLst>
              <a:ext uri="{FF2B5EF4-FFF2-40B4-BE49-F238E27FC236}">
                <a16:creationId xmlns:a16="http://schemas.microsoft.com/office/drawing/2014/main" id="{3688B075-A285-40BB-B365-BC865F3AA929}"/>
              </a:ext>
            </a:extLst>
          </p:cNvPr>
          <p:cNvSpPr>
            <a:spLocks noGrp="1"/>
          </p:cNvSpPr>
          <p:nvPr>
            <p:ph idx="1"/>
          </p:nvPr>
        </p:nvSpPr>
        <p:spPr/>
        <p:txBody>
          <a:bodyPr/>
          <a:lstStyle/>
          <a:p>
            <a:pPr marL="0" indent="0">
              <a:buNone/>
            </a:pPr>
            <a:r>
              <a:rPr lang="en-IN" dirty="0"/>
              <a:t>If the training data set is small, the</a:t>
            </a:r>
            <a:r>
              <a:rPr lang="en-US" dirty="0"/>
              <a:t> problem is that the network may memorize the training dataset. Instead of learning a general mapping from inputs to outputs, the model may learn the specific input examples and their associated outputs. This is termed as </a:t>
            </a:r>
            <a:r>
              <a:rPr lang="en-US" i="1" dirty="0"/>
              <a:t>overfitting</a:t>
            </a:r>
            <a:r>
              <a:rPr lang="en-US" dirty="0"/>
              <a:t>. </a:t>
            </a:r>
            <a:endParaRPr lang="en-IN" dirty="0"/>
          </a:p>
        </p:txBody>
      </p:sp>
      <p:pic>
        <p:nvPicPr>
          <p:cNvPr id="4" name="Picture 3">
            <a:extLst>
              <a:ext uri="{FF2B5EF4-FFF2-40B4-BE49-F238E27FC236}">
                <a16:creationId xmlns:a16="http://schemas.microsoft.com/office/drawing/2014/main" id="{329FC7FE-7964-4D7A-8E0C-E130A95DA51C}"/>
              </a:ext>
            </a:extLst>
          </p:cNvPr>
          <p:cNvPicPr>
            <a:picLocks noChangeAspect="1"/>
          </p:cNvPicPr>
          <p:nvPr/>
        </p:nvPicPr>
        <p:blipFill>
          <a:blip r:embed="rId2"/>
          <a:stretch>
            <a:fillRect/>
          </a:stretch>
        </p:blipFill>
        <p:spPr>
          <a:xfrm>
            <a:off x="2884602" y="3623952"/>
            <a:ext cx="6422796" cy="2553011"/>
          </a:xfrm>
          <a:prstGeom prst="rect">
            <a:avLst/>
          </a:prstGeom>
        </p:spPr>
      </p:pic>
    </p:spTree>
    <p:extLst>
      <p:ext uri="{BB962C8B-B14F-4D97-AF65-F5344CB8AC3E}">
        <p14:creationId xmlns:p14="http://schemas.microsoft.com/office/powerpoint/2010/main" val="190371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Existing methods of reducing Overfitting</a:t>
            </a:r>
          </a:p>
        </p:txBody>
      </p:sp>
      <p:sp>
        <p:nvSpPr>
          <p:cNvPr id="3" name="Content Placeholder 2">
            <a:extLst>
              <a:ext uri="{FF2B5EF4-FFF2-40B4-BE49-F238E27FC236}">
                <a16:creationId xmlns:a16="http://schemas.microsoft.com/office/drawing/2014/main" id="{65BCDD6F-B570-4ADB-85F4-3FC3D67E050B}"/>
              </a:ext>
            </a:extLst>
          </p:cNvPr>
          <p:cNvSpPr>
            <a:spLocks noGrp="1"/>
          </p:cNvSpPr>
          <p:nvPr>
            <p:ph idx="1"/>
          </p:nvPr>
        </p:nvSpPr>
        <p:spPr/>
        <p:txBody>
          <a:bodyPr/>
          <a:lstStyle/>
          <a:p>
            <a:r>
              <a:rPr lang="en-IN" dirty="0"/>
              <a:t>Stopping the </a:t>
            </a:r>
            <a:r>
              <a:rPr lang="en-US" dirty="0"/>
              <a:t>training as soon as performance on a validation set starts to get worse</a:t>
            </a:r>
            <a:endParaRPr lang="en-IN" dirty="0"/>
          </a:p>
          <a:p>
            <a:r>
              <a:rPr lang="en-IN" dirty="0"/>
              <a:t>Introduction of weight penalties:</a:t>
            </a:r>
          </a:p>
          <a:p>
            <a:pPr lvl="1"/>
            <a:r>
              <a:rPr lang="en-IN" dirty="0"/>
              <a:t>L1 and L2 regularizations:- L1 adds absolute value of the parameters, while L2 adds the squared value of parameters to the cost function.</a:t>
            </a:r>
          </a:p>
          <a:p>
            <a:pPr lvl="1"/>
            <a:r>
              <a:rPr lang="en-IN" dirty="0"/>
              <a:t>Soft weight sharing (Nowlan and Hinton, 1992)</a:t>
            </a:r>
          </a:p>
        </p:txBody>
      </p:sp>
    </p:spTree>
    <p:extLst>
      <p:ext uri="{BB962C8B-B14F-4D97-AF65-F5344CB8AC3E}">
        <p14:creationId xmlns:p14="http://schemas.microsoft.com/office/powerpoint/2010/main" val="109761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Existing methods of reducing Overfitting</a:t>
            </a:r>
          </a:p>
        </p:txBody>
      </p:sp>
      <p:pic>
        <p:nvPicPr>
          <p:cNvPr id="2050" name="Picture 2">
            <a:extLst>
              <a:ext uri="{FF2B5EF4-FFF2-40B4-BE49-F238E27FC236}">
                <a16:creationId xmlns:a16="http://schemas.microsoft.com/office/drawing/2014/main" id="{8D9627B3-04A5-4139-A0AB-D9CEA9FA25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1845502"/>
            <a:ext cx="568595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81DF64-6EE3-42E0-AEB1-57294B5AB7B6}"/>
              </a:ext>
            </a:extLst>
          </p:cNvPr>
          <p:cNvPicPr>
            <a:picLocks noChangeAspect="1"/>
          </p:cNvPicPr>
          <p:nvPr/>
        </p:nvPicPr>
        <p:blipFill>
          <a:blip r:embed="rId3"/>
          <a:stretch>
            <a:fillRect/>
          </a:stretch>
        </p:blipFill>
        <p:spPr>
          <a:xfrm>
            <a:off x="361122" y="1854950"/>
            <a:ext cx="5592417" cy="4341890"/>
          </a:xfrm>
          <a:prstGeom prst="rect">
            <a:avLst/>
          </a:prstGeom>
        </p:spPr>
      </p:pic>
    </p:spTree>
    <p:extLst>
      <p:ext uri="{BB962C8B-B14F-4D97-AF65-F5344CB8AC3E}">
        <p14:creationId xmlns:p14="http://schemas.microsoft.com/office/powerpoint/2010/main" val="329379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9DDB-C913-4109-AE38-C9C0F50402A0}"/>
              </a:ext>
            </a:extLst>
          </p:cNvPr>
          <p:cNvSpPr>
            <a:spLocks noGrp="1"/>
          </p:cNvSpPr>
          <p:nvPr>
            <p:ph type="title"/>
          </p:nvPr>
        </p:nvSpPr>
        <p:spPr/>
        <p:txBody>
          <a:bodyPr>
            <a:normAutofit/>
          </a:bodyPr>
          <a:lstStyle/>
          <a:p>
            <a:r>
              <a:rPr lang="en-IN" dirty="0">
                <a:latin typeface="Corbel" panose="020B0503020204020204" pitchFamily="34" charset="0"/>
              </a:rPr>
              <a:t>Existing methods of reducing Overfitting (contd.)</a:t>
            </a:r>
          </a:p>
        </p:txBody>
      </p:sp>
      <p:sp>
        <p:nvSpPr>
          <p:cNvPr id="3" name="Content Placeholder 2">
            <a:extLst>
              <a:ext uri="{FF2B5EF4-FFF2-40B4-BE49-F238E27FC236}">
                <a16:creationId xmlns:a16="http://schemas.microsoft.com/office/drawing/2014/main" id="{DEE9BCFC-EDCF-4557-BA14-7A8B6E59946C}"/>
              </a:ext>
            </a:extLst>
          </p:cNvPr>
          <p:cNvSpPr>
            <a:spLocks noGrp="1"/>
          </p:cNvSpPr>
          <p:nvPr>
            <p:ph idx="1"/>
          </p:nvPr>
        </p:nvSpPr>
        <p:spPr>
          <a:xfrm>
            <a:off x="838200" y="2658359"/>
            <a:ext cx="10515600" cy="3518603"/>
          </a:xfrm>
        </p:spPr>
        <p:txBody>
          <a:bodyPr/>
          <a:lstStyle/>
          <a:p>
            <a:pPr marL="0" indent="0">
              <a:buNone/>
            </a:pPr>
            <a:r>
              <a:rPr lang="en-IN" dirty="0"/>
              <a:t>Another option is to average the outputs obtained by varying the possible set of parameters and weighing against its posterior probability. Doing so would be easier for a smaller network. </a:t>
            </a:r>
          </a:p>
          <a:p>
            <a:pPr marL="0" indent="0">
              <a:buNone/>
            </a:pPr>
            <a:r>
              <a:rPr lang="en-IN" dirty="0"/>
              <a:t>For larger networks, it would be easier to train the separate models if they had different architectures (too many parameters to set), or be trained on different data (not enough data).</a:t>
            </a:r>
          </a:p>
        </p:txBody>
      </p:sp>
    </p:spTree>
    <p:extLst>
      <p:ext uri="{BB962C8B-B14F-4D97-AF65-F5344CB8AC3E}">
        <p14:creationId xmlns:p14="http://schemas.microsoft.com/office/powerpoint/2010/main" val="314844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DropOut</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800" dirty="0"/>
              <a:t>							p is closer to 1 for optimal outputs</a:t>
            </a:r>
            <a:endParaRPr lang="en-IN" dirty="0"/>
          </a:p>
          <a:p>
            <a:pPr marL="0" indent="0">
              <a:buNone/>
            </a:pPr>
            <a:endParaRPr lang="en-IN" dirty="0"/>
          </a:p>
          <a:p>
            <a:pPr marL="0" indent="0">
              <a:buNone/>
            </a:pPr>
            <a:r>
              <a:rPr lang="en-IN" dirty="0"/>
              <a:t>DropOut can be considered as training </a:t>
            </a:r>
            <a:r>
              <a:rPr lang="en-IN" i="1" dirty="0"/>
              <a:t>thinned</a:t>
            </a:r>
            <a:r>
              <a:rPr lang="en-IN" dirty="0"/>
              <a:t> networks. Every network in this system rarely gets trained, if at all.</a:t>
            </a:r>
          </a:p>
        </p:txBody>
      </p:sp>
      <p:pic>
        <p:nvPicPr>
          <p:cNvPr id="10" name="Content Placeholder 4">
            <a:extLst>
              <a:ext uri="{FF2B5EF4-FFF2-40B4-BE49-F238E27FC236}">
                <a16:creationId xmlns:a16="http://schemas.microsoft.com/office/drawing/2014/main" id="{289F0CEE-F726-4328-B223-FC922AEA013A}"/>
              </a:ext>
            </a:extLst>
          </p:cNvPr>
          <p:cNvPicPr>
            <a:picLocks noChangeAspect="1"/>
          </p:cNvPicPr>
          <p:nvPr/>
        </p:nvPicPr>
        <p:blipFill rotWithShape="1">
          <a:blip r:embed="rId3"/>
          <a:srcRect l="3579" r="7778"/>
          <a:stretch/>
        </p:blipFill>
        <p:spPr>
          <a:xfrm>
            <a:off x="754141" y="1643560"/>
            <a:ext cx="5156462" cy="2943225"/>
          </a:xfrm>
          <a:prstGeom prst="rect">
            <a:avLst/>
          </a:prstGeom>
        </p:spPr>
      </p:pic>
      <p:pic>
        <p:nvPicPr>
          <p:cNvPr id="11" name="Picture 10">
            <a:extLst>
              <a:ext uri="{FF2B5EF4-FFF2-40B4-BE49-F238E27FC236}">
                <a16:creationId xmlns:a16="http://schemas.microsoft.com/office/drawing/2014/main" id="{9E084155-A716-4090-BA2F-B3AC0D0BB732}"/>
              </a:ext>
            </a:extLst>
          </p:cNvPr>
          <p:cNvPicPr>
            <a:picLocks noChangeAspect="1"/>
          </p:cNvPicPr>
          <p:nvPr/>
        </p:nvPicPr>
        <p:blipFill>
          <a:blip r:embed="rId4"/>
          <a:stretch>
            <a:fillRect/>
          </a:stretch>
        </p:blipFill>
        <p:spPr>
          <a:xfrm>
            <a:off x="6365457" y="1825625"/>
            <a:ext cx="5072402" cy="2124075"/>
          </a:xfrm>
          <a:prstGeom prst="rect">
            <a:avLst/>
          </a:prstGeom>
        </p:spPr>
      </p:pic>
      <p:sp>
        <p:nvSpPr>
          <p:cNvPr id="12" name="TextBox 11">
            <a:extLst>
              <a:ext uri="{FF2B5EF4-FFF2-40B4-BE49-F238E27FC236}">
                <a16:creationId xmlns:a16="http://schemas.microsoft.com/office/drawing/2014/main" id="{558685A2-F251-4193-88C5-910060EEA928}"/>
              </a:ext>
            </a:extLst>
          </p:cNvPr>
          <p:cNvSpPr txBox="1"/>
          <p:nvPr/>
        </p:nvSpPr>
        <p:spPr>
          <a:xfrm>
            <a:off x="6365457" y="4601666"/>
            <a:ext cx="6047960" cy="307777"/>
          </a:xfrm>
          <a:prstGeom prst="rect">
            <a:avLst/>
          </a:prstGeom>
          <a:noFill/>
        </p:spPr>
        <p:txBody>
          <a:bodyPr wrap="square" rtlCol="0">
            <a:spAutoFit/>
          </a:bodyPr>
          <a:lstStyle/>
          <a:p>
            <a:r>
              <a:rPr lang="en-IN" sz="1400" dirty="0"/>
              <a:t>Or multiply weights with 1/p during training and retain w during testing </a:t>
            </a:r>
          </a:p>
        </p:txBody>
      </p:sp>
    </p:spTree>
    <p:extLst>
      <p:ext uri="{BB962C8B-B14F-4D97-AF65-F5344CB8AC3E}">
        <p14:creationId xmlns:p14="http://schemas.microsoft.com/office/powerpoint/2010/main" val="432685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DropOut (contd.)</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0" indent="0">
              <a:buNone/>
            </a:pPr>
            <a:r>
              <a:rPr lang="en-US" dirty="0"/>
              <a:t>DropOut can be seen as regularizing a neural network by adding noise to its hidden units.</a:t>
            </a:r>
          </a:p>
          <a:p>
            <a:pPr marL="0" indent="0">
              <a:buNone/>
            </a:pPr>
            <a:r>
              <a:rPr lang="en-US" dirty="0"/>
              <a:t>Minimizing the loss function stochastically under a noise distribution.</a:t>
            </a:r>
            <a:endParaRPr lang="en-IN" dirty="0"/>
          </a:p>
        </p:txBody>
      </p:sp>
    </p:spTree>
    <p:extLst>
      <p:ext uri="{BB962C8B-B14F-4D97-AF65-F5344CB8AC3E}">
        <p14:creationId xmlns:p14="http://schemas.microsoft.com/office/powerpoint/2010/main" val="988460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A979-3C91-48CF-98F6-2D695F1094CD}"/>
              </a:ext>
            </a:extLst>
          </p:cNvPr>
          <p:cNvSpPr>
            <a:spLocks noGrp="1"/>
          </p:cNvSpPr>
          <p:nvPr>
            <p:ph type="title"/>
          </p:nvPr>
        </p:nvSpPr>
        <p:spPr/>
        <p:txBody>
          <a:bodyPr>
            <a:normAutofit/>
          </a:bodyPr>
          <a:lstStyle/>
          <a:p>
            <a:r>
              <a:rPr lang="en-IN" dirty="0">
                <a:latin typeface="Corbel" panose="020B0503020204020204" pitchFamily="34" charset="0"/>
              </a:rPr>
              <a:t>Model Description- Standard NN</a:t>
            </a:r>
          </a:p>
        </p:txBody>
      </p:sp>
      <p:pic>
        <p:nvPicPr>
          <p:cNvPr id="7" name="Content Placeholder 6">
            <a:extLst>
              <a:ext uri="{FF2B5EF4-FFF2-40B4-BE49-F238E27FC236}">
                <a16:creationId xmlns:a16="http://schemas.microsoft.com/office/drawing/2014/main" id="{5375FDD0-6A6F-4FC9-AE1C-64CBBD6DF582}"/>
              </a:ext>
            </a:extLst>
          </p:cNvPr>
          <p:cNvPicPr>
            <a:picLocks noGrp="1" noChangeAspect="1"/>
          </p:cNvPicPr>
          <p:nvPr>
            <p:ph idx="1"/>
          </p:nvPr>
        </p:nvPicPr>
        <p:blipFill>
          <a:blip r:embed="rId2"/>
          <a:stretch>
            <a:fillRect/>
          </a:stretch>
        </p:blipFill>
        <p:spPr>
          <a:xfrm>
            <a:off x="1700212" y="3229769"/>
            <a:ext cx="4219575" cy="1543050"/>
          </a:xfrm>
        </p:spPr>
      </p:pic>
      <p:pic>
        <p:nvPicPr>
          <p:cNvPr id="9" name="Content Placeholder 8">
            <a:extLst>
              <a:ext uri="{FF2B5EF4-FFF2-40B4-BE49-F238E27FC236}">
                <a16:creationId xmlns:a16="http://schemas.microsoft.com/office/drawing/2014/main" id="{F0F64E23-5444-4309-92C8-6F6489FF9DE5}"/>
              </a:ext>
            </a:extLst>
          </p:cNvPr>
          <p:cNvPicPr>
            <a:picLocks noGrp="1" noChangeAspect="1"/>
          </p:cNvPicPr>
          <p:nvPr>
            <p:ph sz="half" idx="4294967295"/>
          </p:nvPr>
        </p:nvPicPr>
        <p:blipFill>
          <a:blip r:embed="rId3"/>
          <a:stretch>
            <a:fillRect/>
          </a:stretch>
        </p:blipFill>
        <p:spPr>
          <a:xfrm>
            <a:off x="6939722" y="1825625"/>
            <a:ext cx="3632200" cy="4351338"/>
          </a:xfrm>
        </p:spPr>
      </p:pic>
    </p:spTree>
    <p:extLst>
      <p:ext uri="{BB962C8B-B14F-4D97-AF65-F5344CB8AC3E}">
        <p14:creationId xmlns:p14="http://schemas.microsoft.com/office/powerpoint/2010/main" val="347439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335D-2BEE-4D85-B4A7-95A3ACAC3082}"/>
              </a:ext>
            </a:extLst>
          </p:cNvPr>
          <p:cNvSpPr>
            <a:spLocks noGrp="1"/>
          </p:cNvSpPr>
          <p:nvPr>
            <p:ph type="title"/>
          </p:nvPr>
        </p:nvSpPr>
        <p:spPr/>
        <p:txBody>
          <a:bodyPr>
            <a:normAutofit/>
          </a:bodyPr>
          <a:lstStyle/>
          <a:p>
            <a:r>
              <a:rPr lang="en-IN" dirty="0">
                <a:latin typeface="Corbel" panose="020B0503020204020204" pitchFamily="34" charset="0"/>
              </a:rPr>
              <a:t>The Idea of Neural Networks</a:t>
            </a:r>
          </a:p>
        </p:txBody>
      </p:sp>
      <p:pic>
        <p:nvPicPr>
          <p:cNvPr id="4" name="Content Placeholder 3">
            <a:extLst>
              <a:ext uri="{FF2B5EF4-FFF2-40B4-BE49-F238E27FC236}">
                <a16:creationId xmlns:a16="http://schemas.microsoft.com/office/drawing/2014/main" id="{88351D81-2152-4A32-A73A-03FA7D2A3E75}"/>
              </a:ext>
            </a:extLst>
          </p:cNvPr>
          <p:cNvPicPr>
            <a:picLocks noGrp="1" noChangeAspect="1"/>
          </p:cNvPicPr>
          <p:nvPr>
            <p:ph idx="1"/>
          </p:nvPr>
        </p:nvPicPr>
        <p:blipFill>
          <a:blip r:embed="rId2"/>
          <a:stretch>
            <a:fillRect/>
          </a:stretch>
        </p:blipFill>
        <p:spPr>
          <a:xfrm>
            <a:off x="1126266" y="2098880"/>
            <a:ext cx="4715063" cy="1550676"/>
          </a:xfrm>
          <a:prstGeom prst="rect">
            <a:avLst/>
          </a:prstGeom>
        </p:spPr>
      </p:pic>
      <p:pic>
        <p:nvPicPr>
          <p:cNvPr id="5" name="Picture 4">
            <a:extLst>
              <a:ext uri="{FF2B5EF4-FFF2-40B4-BE49-F238E27FC236}">
                <a16:creationId xmlns:a16="http://schemas.microsoft.com/office/drawing/2014/main" id="{3B94E6B3-6693-4FDF-B8C9-A126E8429B7B}"/>
              </a:ext>
            </a:extLst>
          </p:cNvPr>
          <p:cNvPicPr>
            <a:picLocks noChangeAspect="1"/>
          </p:cNvPicPr>
          <p:nvPr/>
        </p:nvPicPr>
        <p:blipFill>
          <a:blip r:embed="rId3"/>
          <a:stretch>
            <a:fillRect/>
          </a:stretch>
        </p:blipFill>
        <p:spPr>
          <a:xfrm>
            <a:off x="5841329" y="1548655"/>
            <a:ext cx="4600575" cy="2152650"/>
          </a:xfrm>
          <a:prstGeom prst="rect">
            <a:avLst/>
          </a:prstGeom>
        </p:spPr>
      </p:pic>
      <p:pic>
        <p:nvPicPr>
          <p:cNvPr id="6" name="Picture 5">
            <a:extLst>
              <a:ext uri="{FF2B5EF4-FFF2-40B4-BE49-F238E27FC236}">
                <a16:creationId xmlns:a16="http://schemas.microsoft.com/office/drawing/2014/main" id="{79669A86-656A-4261-9BBC-675D423457EB}"/>
              </a:ext>
            </a:extLst>
          </p:cNvPr>
          <p:cNvPicPr>
            <a:picLocks noChangeAspect="1"/>
          </p:cNvPicPr>
          <p:nvPr/>
        </p:nvPicPr>
        <p:blipFill>
          <a:blip r:embed="rId4"/>
          <a:stretch>
            <a:fillRect/>
          </a:stretch>
        </p:blipFill>
        <p:spPr>
          <a:xfrm>
            <a:off x="3685987" y="4184008"/>
            <a:ext cx="4715063" cy="2201662"/>
          </a:xfrm>
          <a:prstGeom prst="rect">
            <a:avLst/>
          </a:prstGeom>
        </p:spPr>
      </p:pic>
    </p:spTree>
    <p:extLst>
      <p:ext uri="{BB962C8B-B14F-4D97-AF65-F5344CB8AC3E}">
        <p14:creationId xmlns:p14="http://schemas.microsoft.com/office/powerpoint/2010/main" val="5205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A979-3C91-48CF-98F6-2D695F1094CD}"/>
              </a:ext>
            </a:extLst>
          </p:cNvPr>
          <p:cNvSpPr>
            <a:spLocks noGrp="1"/>
          </p:cNvSpPr>
          <p:nvPr>
            <p:ph type="title"/>
          </p:nvPr>
        </p:nvSpPr>
        <p:spPr/>
        <p:txBody>
          <a:bodyPr>
            <a:normAutofit/>
          </a:bodyPr>
          <a:lstStyle/>
          <a:p>
            <a:r>
              <a:rPr lang="en-IN" dirty="0">
                <a:latin typeface="Corbel" panose="020B0503020204020204" pitchFamily="34" charset="0"/>
              </a:rPr>
              <a:t>Model Description- DropOut NN</a:t>
            </a:r>
          </a:p>
        </p:txBody>
      </p:sp>
      <p:pic>
        <p:nvPicPr>
          <p:cNvPr id="10" name="Content Placeholder 9">
            <a:extLst>
              <a:ext uri="{FF2B5EF4-FFF2-40B4-BE49-F238E27FC236}">
                <a16:creationId xmlns:a16="http://schemas.microsoft.com/office/drawing/2014/main" id="{F476D1AD-A9C0-4143-A40E-28D6AC303128}"/>
              </a:ext>
            </a:extLst>
          </p:cNvPr>
          <p:cNvPicPr>
            <a:picLocks noGrp="1" noChangeAspect="1"/>
          </p:cNvPicPr>
          <p:nvPr>
            <p:ph sz="half" idx="1"/>
          </p:nvPr>
        </p:nvPicPr>
        <p:blipFill>
          <a:blip r:embed="rId2"/>
          <a:stretch>
            <a:fillRect/>
          </a:stretch>
        </p:blipFill>
        <p:spPr>
          <a:xfrm>
            <a:off x="1278751" y="2004772"/>
            <a:ext cx="4572000" cy="2343150"/>
          </a:xfrm>
        </p:spPr>
      </p:pic>
      <p:pic>
        <p:nvPicPr>
          <p:cNvPr id="12" name="Content Placeholder 11">
            <a:extLst>
              <a:ext uri="{FF2B5EF4-FFF2-40B4-BE49-F238E27FC236}">
                <a16:creationId xmlns:a16="http://schemas.microsoft.com/office/drawing/2014/main" id="{0FD102D4-BAE7-4898-8C4C-AD8C489600D5}"/>
              </a:ext>
            </a:extLst>
          </p:cNvPr>
          <p:cNvPicPr>
            <a:picLocks noGrp="1" noChangeAspect="1"/>
          </p:cNvPicPr>
          <p:nvPr>
            <p:ph sz="half" idx="2"/>
          </p:nvPr>
        </p:nvPicPr>
        <p:blipFill>
          <a:blip r:embed="rId3"/>
          <a:stretch>
            <a:fillRect/>
          </a:stretch>
        </p:blipFill>
        <p:spPr>
          <a:xfrm>
            <a:off x="6341250" y="1825625"/>
            <a:ext cx="4843500" cy="4351338"/>
          </a:xfrm>
        </p:spPr>
      </p:pic>
      <p:sp>
        <p:nvSpPr>
          <p:cNvPr id="6" name="TextBox 5">
            <a:extLst>
              <a:ext uri="{FF2B5EF4-FFF2-40B4-BE49-F238E27FC236}">
                <a16:creationId xmlns:a16="http://schemas.microsoft.com/office/drawing/2014/main" id="{53DC9AB7-0358-4BC2-BE16-AFBCA3FF9E51}"/>
              </a:ext>
            </a:extLst>
          </p:cNvPr>
          <p:cNvSpPr txBox="1"/>
          <p:nvPr/>
        </p:nvSpPr>
        <p:spPr>
          <a:xfrm>
            <a:off x="515923" y="4815365"/>
            <a:ext cx="6097656" cy="646331"/>
          </a:xfrm>
          <a:prstGeom prst="rect">
            <a:avLst/>
          </a:prstGeom>
          <a:noFill/>
        </p:spPr>
        <p:txBody>
          <a:bodyPr wrap="square">
            <a:spAutoFit/>
          </a:bodyPr>
          <a:lstStyle/>
          <a:p>
            <a:r>
              <a:rPr lang="en-US" dirty="0"/>
              <a:t>The p value here is selected by the user, based on some validation set, or naïvely set to 0.5.</a:t>
            </a:r>
            <a:endParaRPr lang="en-IN" dirty="0"/>
          </a:p>
        </p:txBody>
      </p:sp>
    </p:spTree>
    <p:extLst>
      <p:ext uri="{BB962C8B-B14F-4D97-AF65-F5344CB8AC3E}">
        <p14:creationId xmlns:p14="http://schemas.microsoft.com/office/powerpoint/2010/main" val="4219933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A979-3C91-48CF-98F6-2D695F1094CD}"/>
              </a:ext>
            </a:extLst>
          </p:cNvPr>
          <p:cNvSpPr>
            <a:spLocks noGrp="1"/>
          </p:cNvSpPr>
          <p:nvPr>
            <p:ph type="title"/>
          </p:nvPr>
        </p:nvSpPr>
        <p:spPr/>
        <p:txBody>
          <a:bodyPr>
            <a:normAutofit/>
          </a:bodyPr>
          <a:lstStyle/>
          <a:p>
            <a:r>
              <a:rPr lang="en-IN" dirty="0">
                <a:latin typeface="Corbel" panose="020B0503020204020204" pitchFamily="34" charset="0"/>
              </a:rPr>
              <a:t>Model Description- RBM</a:t>
            </a:r>
          </a:p>
        </p:txBody>
      </p:sp>
      <p:pic>
        <p:nvPicPr>
          <p:cNvPr id="6" name="Content Placeholder 5">
            <a:extLst>
              <a:ext uri="{FF2B5EF4-FFF2-40B4-BE49-F238E27FC236}">
                <a16:creationId xmlns:a16="http://schemas.microsoft.com/office/drawing/2014/main" id="{D580CFAC-6EBD-490A-AE85-A45FB3AB8FB4}"/>
              </a:ext>
            </a:extLst>
          </p:cNvPr>
          <p:cNvPicPr>
            <a:picLocks noGrp="1" noChangeAspect="1"/>
          </p:cNvPicPr>
          <p:nvPr>
            <p:ph idx="1"/>
          </p:nvPr>
        </p:nvPicPr>
        <p:blipFill>
          <a:blip r:embed="rId2"/>
          <a:stretch>
            <a:fillRect/>
          </a:stretch>
        </p:blipFill>
        <p:spPr>
          <a:xfrm>
            <a:off x="2040835" y="1578227"/>
            <a:ext cx="5080395" cy="883547"/>
          </a:xfrm>
        </p:spPr>
      </p:pic>
      <p:pic>
        <p:nvPicPr>
          <p:cNvPr id="8" name="Picture 7">
            <a:extLst>
              <a:ext uri="{FF2B5EF4-FFF2-40B4-BE49-F238E27FC236}">
                <a16:creationId xmlns:a16="http://schemas.microsoft.com/office/drawing/2014/main" id="{517EE743-B4A7-4883-BCC6-6105F0B46D19}"/>
              </a:ext>
            </a:extLst>
          </p:cNvPr>
          <p:cNvPicPr>
            <a:picLocks noChangeAspect="1"/>
          </p:cNvPicPr>
          <p:nvPr/>
        </p:nvPicPr>
        <p:blipFill>
          <a:blip r:embed="rId3"/>
          <a:stretch>
            <a:fillRect/>
          </a:stretch>
        </p:blipFill>
        <p:spPr>
          <a:xfrm>
            <a:off x="2040835" y="2975482"/>
            <a:ext cx="6029325" cy="2723700"/>
          </a:xfrm>
          <a:prstGeom prst="rect">
            <a:avLst/>
          </a:prstGeom>
        </p:spPr>
      </p:pic>
      <p:sp>
        <p:nvSpPr>
          <p:cNvPr id="13" name="TextBox 12">
            <a:extLst>
              <a:ext uri="{FF2B5EF4-FFF2-40B4-BE49-F238E27FC236}">
                <a16:creationId xmlns:a16="http://schemas.microsoft.com/office/drawing/2014/main" id="{DCA07CB6-2A29-497A-A636-CF98FA052A4B}"/>
              </a:ext>
            </a:extLst>
          </p:cNvPr>
          <p:cNvSpPr txBox="1"/>
          <p:nvPr/>
        </p:nvSpPr>
        <p:spPr>
          <a:xfrm>
            <a:off x="341243" y="1783980"/>
            <a:ext cx="1769166" cy="377928"/>
          </a:xfrm>
          <a:prstGeom prst="rect">
            <a:avLst/>
          </a:prstGeom>
          <a:noFill/>
        </p:spPr>
        <p:txBody>
          <a:bodyPr wrap="square" rtlCol="0">
            <a:spAutoFit/>
          </a:bodyPr>
          <a:lstStyle/>
          <a:p>
            <a:r>
              <a:rPr lang="en-IN" dirty="0"/>
              <a:t>Standard RBM</a:t>
            </a:r>
          </a:p>
        </p:txBody>
      </p:sp>
      <p:sp>
        <p:nvSpPr>
          <p:cNvPr id="15" name="TextBox 14">
            <a:extLst>
              <a:ext uri="{FF2B5EF4-FFF2-40B4-BE49-F238E27FC236}">
                <a16:creationId xmlns:a16="http://schemas.microsoft.com/office/drawing/2014/main" id="{8580001C-C419-430E-BA15-A6F6C5E80C7C}"/>
              </a:ext>
            </a:extLst>
          </p:cNvPr>
          <p:cNvSpPr txBox="1"/>
          <p:nvPr/>
        </p:nvSpPr>
        <p:spPr>
          <a:xfrm>
            <a:off x="341243" y="3011057"/>
            <a:ext cx="1769166" cy="377928"/>
          </a:xfrm>
          <a:prstGeom prst="rect">
            <a:avLst/>
          </a:prstGeom>
          <a:noFill/>
        </p:spPr>
        <p:txBody>
          <a:bodyPr wrap="square" rtlCol="0">
            <a:spAutoFit/>
          </a:bodyPr>
          <a:lstStyle/>
          <a:p>
            <a:r>
              <a:rPr lang="en-IN" dirty="0"/>
              <a:t>DropOut RBM</a:t>
            </a:r>
          </a:p>
        </p:txBody>
      </p:sp>
      <p:pic>
        <p:nvPicPr>
          <p:cNvPr id="4" name="Picture 3">
            <a:extLst>
              <a:ext uri="{FF2B5EF4-FFF2-40B4-BE49-F238E27FC236}">
                <a16:creationId xmlns:a16="http://schemas.microsoft.com/office/drawing/2014/main" id="{800F69A1-BB3E-470C-B074-73EA993D7C38}"/>
              </a:ext>
            </a:extLst>
          </p:cNvPr>
          <p:cNvPicPr>
            <a:picLocks noChangeAspect="1"/>
          </p:cNvPicPr>
          <p:nvPr/>
        </p:nvPicPr>
        <p:blipFill>
          <a:blip r:embed="rId4"/>
          <a:stretch>
            <a:fillRect/>
          </a:stretch>
        </p:blipFill>
        <p:spPr>
          <a:xfrm>
            <a:off x="9988205" y="734679"/>
            <a:ext cx="1868556" cy="1214236"/>
          </a:xfrm>
          <a:prstGeom prst="rect">
            <a:avLst/>
          </a:prstGeom>
        </p:spPr>
      </p:pic>
      <p:pic>
        <p:nvPicPr>
          <p:cNvPr id="7" name="Picture 6">
            <a:extLst>
              <a:ext uri="{FF2B5EF4-FFF2-40B4-BE49-F238E27FC236}">
                <a16:creationId xmlns:a16="http://schemas.microsoft.com/office/drawing/2014/main" id="{009B8116-2473-4F10-8774-417262D643D2}"/>
              </a:ext>
            </a:extLst>
          </p:cNvPr>
          <p:cNvPicPr>
            <a:picLocks noChangeAspect="1"/>
          </p:cNvPicPr>
          <p:nvPr/>
        </p:nvPicPr>
        <p:blipFill>
          <a:blip r:embed="rId5"/>
          <a:stretch>
            <a:fillRect/>
          </a:stretch>
        </p:blipFill>
        <p:spPr>
          <a:xfrm>
            <a:off x="7888977" y="2092784"/>
            <a:ext cx="3967784" cy="738829"/>
          </a:xfrm>
          <a:prstGeom prst="rect">
            <a:avLst/>
          </a:prstGeom>
        </p:spPr>
      </p:pic>
      <p:sp>
        <p:nvSpPr>
          <p:cNvPr id="9" name="TextBox 8">
            <a:extLst>
              <a:ext uri="{FF2B5EF4-FFF2-40B4-BE49-F238E27FC236}">
                <a16:creationId xmlns:a16="http://schemas.microsoft.com/office/drawing/2014/main" id="{912EBFD7-33C5-460A-9C29-8919E2DF7BAC}"/>
              </a:ext>
            </a:extLst>
          </p:cNvPr>
          <p:cNvSpPr txBox="1"/>
          <p:nvPr/>
        </p:nvSpPr>
        <p:spPr>
          <a:xfrm>
            <a:off x="9760225" y="3011057"/>
            <a:ext cx="2090531" cy="923330"/>
          </a:xfrm>
          <a:prstGeom prst="rect">
            <a:avLst/>
          </a:prstGeom>
          <a:noFill/>
        </p:spPr>
        <p:txBody>
          <a:bodyPr wrap="square" rtlCol="0">
            <a:spAutoFit/>
          </a:bodyPr>
          <a:lstStyle/>
          <a:p>
            <a:r>
              <a:rPr lang="en-IN" dirty="0"/>
              <a:t>a and b are hidden and visible layer bias respectively</a:t>
            </a:r>
          </a:p>
        </p:txBody>
      </p:sp>
    </p:spTree>
    <p:extLst>
      <p:ext uri="{BB962C8B-B14F-4D97-AF65-F5344CB8AC3E}">
        <p14:creationId xmlns:p14="http://schemas.microsoft.com/office/powerpoint/2010/main" val="3092232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Training DropOut Network</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514350" indent="-514350">
              <a:buAutoNum type="arabicPeriod"/>
            </a:pPr>
            <a:r>
              <a:rPr lang="en-IN" dirty="0"/>
              <a:t>Backpropagation:</a:t>
            </a:r>
          </a:p>
          <a:p>
            <a:pPr marL="457200" lvl="1" indent="0">
              <a:buNone/>
            </a:pPr>
            <a:r>
              <a:rPr lang="en-US" dirty="0"/>
              <a:t>Trained using stochastic gradient descent of the parameters.</a:t>
            </a:r>
          </a:p>
          <a:p>
            <a:pPr marL="457200" lvl="1" indent="0">
              <a:buNone/>
            </a:pPr>
            <a:r>
              <a:rPr lang="en-IN" i="1" dirty="0"/>
              <a:t>Max-norm regularization </a:t>
            </a:r>
            <a:r>
              <a:rPr lang="en-IN" dirty="0"/>
              <a:t>is constricting the norm of the incoming weight vector (||w||</a:t>
            </a:r>
            <a:r>
              <a:rPr lang="en-IN" sz="1100" dirty="0"/>
              <a:t>2</a:t>
            </a:r>
            <a:r>
              <a:rPr lang="en-IN" dirty="0"/>
              <a:t> ≤ c) to be upper bounded by some constant c (prevents the weights from blowing up when learning rates are high).</a:t>
            </a:r>
            <a:endParaRPr lang="en-IN" i="1" dirty="0"/>
          </a:p>
          <a:p>
            <a:pPr marL="0" indent="0">
              <a:buNone/>
            </a:pPr>
            <a:endParaRPr lang="en-IN" dirty="0"/>
          </a:p>
        </p:txBody>
      </p:sp>
      <p:pic>
        <p:nvPicPr>
          <p:cNvPr id="4" name="Picture 3">
            <a:extLst>
              <a:ext uri="{FF2B5EF4-FFF2-40B4-BE49-F238E27FC236}">
                <a16:creationId xmlns:a16="http://schemas.microsoft.com/office/drawing/2014/main" id="{65F8098E-64FC-4F1F-B951-1ACBD8C83333}"/>
              </a:ext>
            </a:extLst>
          </p:cNvPr>
          <p:cNvPicPr>
            <a:picLocks noChangeAspect="1"/>
          </p:cNvPicPr>
          <p:nvPr/>
        </p:nvPicPr>
        <p:blipFill>
          <a:blip r:embed="rId3"/>
          <a:stretch>
            <a:fillRect/>
          </a:stretch>
        </p:blipFill>
        <p:spPr>
          <a:xfrm>
            <a:off x="3784324" y="3851827"/>
            <a:ext cx="4305300" cy="2076450"/>
          </a:xfrm>
          <a:prstGeom prst="rect">
            <a:avLst/>
          </a:prstGeom>
        </p:spPr>
      </p:pic>
    </p:spTree>
    <p:extLst>
      <p:ext uri="{BB962C8B-B14F-4D97-AF65-F5344CB8AC3E}">
        <p14:creationId xmlns:p14="http://schemas.microsoft.com/office/powerpoint/2010/main" val="428725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Training DropOut Network (contd.)</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514350" indent="-514350">
              <a:buFont typeface="+mj-lt"/>
              <a:buAutoNum type="arabicPeriod" startAt="2"/>
            </a:pPr>
            <a:r>
              <a:rPr lang="en-IN" dirty="0"/>
              <a:t>Unsupervised Pretraining:</a:t>
            </a:r>
          </a:p>
          <a:p>
            <a:pPr marL="457200" lvl="1" indent="0">
              <a:buNone/>
            </a:pPr>
            <a:r>
              <a:rPr lang="en-IN" dirty="0"/>
              <a:t>Train the network with a data set A. Initialise parameters of the model wrt A. Take a new data set B and finetune the pre-set parameters wrt B.</a:t>
            </a:r>
          </a:p>
          <a:p>
            <a:pPr marL="457200" lvl="1" indent="0">
              <a:buNone/>
            </a:pPr>
            <a:r>
              <a:rPr lang="en-US" dirty="0"/>
              <a:t>The weights obtained from pretraining should be scaled up by a factor of 1/p. This makes sure that for each unit, the expected output from it under random dropout will be the same as the output during pretraining</a:t>
            </a:r>
            <a:endParaRPr lang="en-IN" dirty="0"/>
          </a:p>
          <a:p>
            <a:endParaRPr lang="en-IN" dirty="0"/>
          </a:p>
        </p:txBody>
      </p:sp>
    </p:spTree>
    <p:extLst>
      <p:ext uri="{BB962C8B-B14F-4D97-AF65-F5344CB8AC3E}">
        <p14:creationId xmlns:p14="http://schemas.microsoft.com/office/powerpoint/2010/main" val="108724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Experiments</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lnSpcReduction="10000"/>
          </a:bodyPr>
          <a:lstStyle/>
          <a:p>
            <a:pPr marL="514350" indent="-514350">
              <a:buFont typeface="+mj-lt"/>
              <a:buAutoNum type="arabicPeriod"/>
            </a:pPr>
            <a:r>
              <a:rPr lang="en-IN" sz="2600" dirty="0"/>
              <a:t>Image based data sets</a:t>
            </a:r>
          </a:p>
          <a:p>
            <a:pPr marL="457200" lvl="1" indent="0">
              <a:buNone/>
            </a:pPr>
            <a:r>
              <a:rPr lang="en-IN" sz="2200" dirty="0"/>
              <a:t>MNIST </a:t>
            </a:r>
          </a:p>
          <a:p>
            <a:pPr marL="457200" lvl="1" indent="0">
              <a:buNone/>
            </a:pPr>
            <a:r>
              <a:rPr lang="en-IN" sz="2200" dirty="0"/>
              <a:t>SVHN </a:t>
            </a:r>
          </a:p>
          <a:p>
            <a:pPr marL="457200" lvl="1" indent="0">
              <a:buNone/>
            </a:pPr>
            <a:r>
              <a:rPr lang="en-IN" sz="2200" dirty="0"/>
              <a:t>CIFAR-10/100 </a:t>
            </a:r>
          </a:p>
          <a:p>
            <a:pPr marL="457200" lvl="1" indent="0">
              <a:buNone/>
            </a:pPr>
            <a:r>
              <a:rPr lang="en-IN" sz="2200" dirty="0"/>
              <a:t>ImageNet</a:t>
            </a:r>
          </a:p>
          <a:p>
            <a:pPr marL="514350" indent="-514350">
              <a:buFont typeface="+mj-lt"/>
              <a:buAutoNum type="arabicPeriod"/>
            </a:pPr>
            <a:r>
              <a:rPr lang="en-IN" sz="2600" dirty="0"/>
              <a:t>Speech based data sets</a:t>
            </a:r>
          </a:p>
          <a:p>
            <a:pPr marL="457200" lvl="1" indent="0">
              <a:buNone/>
            </a:pPr>
            <a:r>
              <a:rPr lang="en-IN" sz="2200" dirty="0"/>
              <a:t>TIMIT</a:t>
            </a:r>
          </a:p>
          <a:p>
            <a:pPr marL="514350" indent="-514350">
              <a:buFont typeface="+mj-lt"/>
              <a:buAutoNum type="arabicPeriod"/>
            </a:pPr>
            <a:r>
              <a:rPr lang="en-IN" sz="2600" dirty="0"/>
              <a:t>Genetics based</a:t>
            </a:r>
          </a:p>
          <a:p>
            <a:pPr marL="457200" lvl="1" indent="0">
              <a:buNone/>
            </a:pPr>
            <a:r>
              <a:rPr lang="en-IN" sz="2200" dirty="0"/>
              <a:t>Alternative splicing</a:t>
            </a:r>
          </a:p>
          <a:p>
            <a:pPr marL="514350" indent="-514350">
              <a:buFont typeface="+mj-lt"/>
              <a:buAutoNum type="arabicPeriod"/>
            </a:pPr>
            <a:r>
              <a:rPr lang="en-IN" sz="2600" dirty="0"/>
              <a:t>Text based data sets</a:t>
            </a:r>
          </a:p>
          <a:p>
            <a:pPr marL="457200" lvl="1" indent="0">
              <a:buNone/>
            </a:pPr>
            <a:r>
              <a:rPr lang="en-IN" sz="2200" dirty="0"/>
              <a:t>Reuters-RCV1</a:t>
            </a:r>
          </a:p>
          <a:p>
            <a:pPr marL="457200" lvl="1" indent="0">
              <a:buNone/>
            </a:pPr>
            <a:endParaRPr lang="en-IN" dirty="0"/>
          </a:p>
          <a:p>
            <a:pPr marL="457200" lvl="1" indent="0">
              <a:buNone/>
            </a:pPr>
            <a:endParaRPr lang="en-IN" dirty="0"/>
          </a:p>
        </p:txBody>
      </p:sp>
    </p:spTree>
    <p:extLst>
      <p:ext uri="{BB962C8B-B14F-4D97-AF65-F5344CB8AC3E}">
        <p14:creationId xmlns:p14="http://schemas.microsoft.com/office/powerpoint/2010/main" val="3802750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Results</a:t>
            </a:r>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1"/>
          </p:nvPr>
        </p:nvSpPr>
        <p:spPr/>
        <p:txBody>
          <a:bodyPr/>
          <a:lstStyle/>
          <a:p>
            <a:r>
              <a:rPr lang="en-IN" dirty="0"/>
              <a:t>MNIST (Image) </a:t>
            </a:r>
          </a:p>
        </p:txBody>
      </p:sp>
      <p:pic>
        <p:nvPicPr>
          <p:cNvPr id="11" name="Content Placeholder 10">
            <a:extLst>
              <a:ext uri="{FF2B5EF4-FFF2-40B4-BE49-F238E27FC236}">
                <a16:creationId xmlns:a16="http://schemas.microsoft.com/office/drawing/2014/main" id="{7C50CB72-C8AC-47C2-882C-D1C9852F8AA3}"/>
              </a:ext>
            </a:extLst>
          </p:cNvPr>
          <p:cNvPicPr>
            <a:picLocks noGrp="1" noChangeAspect="1"/>
          </p:cNvPicPr>
          <p:nvPr>
            <p:ph sz="half" idx="2"/>
          </p:nvPr>
        </p:nvPicPr>
        <p:blipFill>
          <a:blip r:embed="rId3"/>
          <a:stretch>
            <a:fillRect/>
          </a:stretch>
        </p:blipFill>
        <p:spPr>
          <a:xfrm>
            <a:off x="839788" y="2505075"/>
            <a:ext cx="5157787" cy="3083983"/>
          </a:xfrm>
        </p:spPr>
      </p:pic>
      <p:sp>
        <p:nvSpPr>
          <p:cNvPr id="7" name="Text Placeholder 6">
            <a:extLst>
              <a:ext uri="{FF2B5EF4-FFF2-40B4-BE49-F238E27FC236}">
                <a16:creationId xmlns:a16="http://schemas.microsoft.com/office/drawing/2014/main" id="{0C8BA270-1678-467F-9438-8C1FFF39E96C}"/>
              </a:ext>
            </a:extLst>
          </p:cNvPr>
          <p:cNvSpPr>
            <a:spLocks noGrp="1"/>
          </p:cNvSpPr>
          <p:nvPr>
            <p:ph type="body" sz="quarter" idx="3"/>
          </p:nvPr>
        </p:nvSpPr>
        <p:spPr/>
        <p:txBody>
          <a:bodyPr/>
          <a:lstStyle/>
          <a:p>
            <a:r>
              <a:rPr lang="en-IN" b="0" dirty="0"/>
              <a:t>Test error</a:t>
            </a:r>
          </a:p>
        </p:txBody>
      </p:sp>
      <p:pic>
        <p:nvPicPr>
          <p:cNvPr id="13" name="Content Placeholder 12">
            <a:extLst>
              <a:ext uri="{FF2B5EF4-FFF2-40B4-BE49-F238E27FC236}">
                <a16:creationId xmlns:a16="http://schemas.microsoft.com/office/drawing/2014/main" id="{ED96C6D9-30B8-4DA5-9AB2-EEB87748FE12}"/>
              </a:ext>
            </a:extLst>
          </p:cNvPr>
          <p:cNvPicPr>
            <a:picLocks noGrp="1" noChangeAspect="1"/>
          </p:cNvPicPr>
          <p:nvPr>
            <p:ph sz="quarter" idx="4"/>
          </p:nvPr>
        </p:nvPicPr>
        <p:blipFill>
          <a:blip r:embed="rId4"/>
          <a:stretch>
            <a:fillRect/>
          </a:stretch>
        </p:blipFill>
        <p:spPr>
          <a:xfrm>
            <a:off x="7054470" y="2505075"/>
            <a:ext cx="3895725" cy="3267075"/>
          </a:xfrm>
        </p:spPr>
      </p:pic>
    </p:spTree>
    <p:extLst>
      <p:ext uri="{BB962C8B-B14F-4D97-AF65-F5344CB8AC3E}">
        <p14:creationId xmlns:p14="http://schemas.microsoft.com/office/powerpoint/2010/main" val="2499685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Results (contd.)</a:t>
            </a:r>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1"/>
          </p:nvPr>
        </p:nvSpPr>
        <p:spPr>
          <a:xfrm>
            <a:off x="836612" y="1730859"/>
            <a:ext cx="8257692" cy="823912"/>
          </a:xfrm>
        </p:spPr>
        <p:txBody>
          <a:bodyPr/>
          <a:lstStyle/>
          <a:p>
            <a:r>
              <a:rPr lang="en-IN" dirty="0"/>
              <a:t>MNIST (Image)  - </a:t>
            </a:r>
            <a:r>
              <a:rPr lang="en-IN" b="0" dirty="0"/>
              <a:t>Different regularization methods</a:t>
            </a:r>
            <a:endParaRPr lang="en-IN" dirty="0"/>
          </a:p>
        </p:txBody>
      </p:sp>
      <p:pic>
        <p:nvPicPr>
          <p:cNvPr id="8" name="Content Placeholder 7">
            <a:extLst>
              <a:ext uri="{FF2B5EF4-FFF2-40B4-BE49-F238E27FC236}">
                <a16:creationId xmlns:a16="http://schemas.microsoft.com/office/drawing/2014/main" id="{40E4F332-CB92-4037-AD9D-DD04B313E9F1}"/>
              </a:ext>
            </a:extLst>
          </p:cNvPr>
          <p:cNvPicPr>
            <a:picLocks noGrp="1" noChangeAspect="1"/>
          </p:cNvPicPr>
          <p:nvPr>
            <p:ph sz="half" idx="2"/>
          </p:nvPr>
        </p:nvPicPr>
        <p:blipFill>
          <a:blip r:embed="rId3"/>
          <a:stretch>
            <a:fillRect/>
          </a:stretch>
        </p:blipFill>
        <p:spPr>
          <a:xfrm>
            <a:off x="836612" y="3198909"/>
            <a:ext cx="5988394" cy="1713519"/>
          </a:xfrm>
        </p:spPr>
      </p:pic>
    </p:spTree>
    <p:extLst>
      <p:ext uri="{BB962C8B-B14F-4D97-AF65-F5344CB8AC3E}">
        <p14:creationId xmlns:p14="http://schemas.microsoft.com/office/powerpoint/2010/main" val="3858452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Results (contd.)</a:t>
            </a:r>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1"/>
          </p:nvPr>
        </p:nvSpPr>
        <p:spPr/>
        <p:txBody>
          <a:bodyPr/>
          <a:lstStyle/>
          <a:p>
            <a:r>
              <a:rPr lang="en-IN" dirty="0"/>
              <a:t>Street View (Image) </a:t>
            </a:r>
          </a:p>
        </p:txBody>
      </p:sp>
      <p:sp>
        <p:nvSpPr>
          <p:cNvPr id="14" name="Text Placeholder 13">
            <a:extLst>
              <a:ext uri="{FF2B5EF4-FFF2-40B4-BE49-F238E27FC236}">
                <a16:creationId xmlns:a16="http://schemas.microsoft.com/office/drawing/2014/main" id="{D5B5A05E-B381-4A22-9F92-CAACC5BEBA49}"/>
              </a:ext>
            </a:extLst>
          </p:cNvPr>
          <p:cNvSpPr>
            <a:spLocks noGrp="1"/>
          </p:cNvSpPr>
          <p:nvPr>
            <p:ph type="body" sz="quarter" idx="3"/>
          </p:nvPr>
        </p:nvSpPr>
        <p:spPr/>
        <p:txBody>
          <a:bodyPr/>
          <a:lstStyle/>
          <a:p>
            <a:r>
              <a:rPr lang="en-IN" dirty="0"/>
              <a:t>CIFAR 10/100 (Image)</a:t>
            </a:r>
          </a:p>
        </p:txBody>
      </p:sp>
      <p:pic>
        <p:nvPicPr>
          <p:cNvPr id="17" name="Content Placeholder 16">
            <a:extLst>
              <a:ext uri="{FF2B5EF4-FFF2-40B4-BE49-F238E27FC236}">
                <a16:creationId xmlns:a16="http://schemas.microsoft.com/office/drawing/2014/main" id="{966497EA-FF68-4CB8-BF01-97D02A2515E4}"/>
              </a:ext>
            </a:extLst>
          </p:cNvPr>
          <p:cNvPicPr>
            <a:picLocks noGrp="1" noChangeAspect="1"/>
          </p:cNvPicPr>
          <p:nvPr>
            <p:ph sz="quarter" idx="4"/>
          </p:nvPr>
        </p:nvPicPr>
        <p:blipFill>
          <a:blip r:embed="rId3"/>
          <a:stretch>
            <a:fillRect/>
          </a:stretch>
        </p:blipFill>
        <p:spPr>
          <a:xfrm>
            <a:off x="6172200" y="3006726"/>
            <a:ext cx="5337313" cy="1966085"/>
          </a:xfrm>
        </p:spPr>
      </p:pic>
      <p:pic>
        <p:nvPicPr>
          <p:cNvPr id="4" name="Picture 3">
            <a:extLst>
              <a:ext uri="{FF2B5EF4-FFF2-40B4-BE49-F238E27FC236}">
                <a16:creationId xmlns:a16="http://schemas.microsoft.com/office/drawing/2014/main" id="{96E3CA5C-4B5F-4402-8C7A-324EF49A3840}"/>
              </a:ext>
            </a:extLst>
          </p:cNvPr>
          <p:cNvPicPr>
            <a:picLocks noChangeAspect="1"/>
          </p:cNvPicPr>
          <p:nvPr/>
        </p:nvPicPr>
        <p:blipFill>
          <a:blip r:embed="rId4"/>
          <a:stretch>
            <a:fillRect/>
          </a:stretch>
        </p:blipFill>
        <p:spPr>
          <a:xfrm>
            <a:off x="364021" y="2755189"/>
            <a:ext cx="5731979" cy="2945822"/>
          </a:xfrm>
          <a:prstGeom prst="rect">
            <a:avLst/>
          </a:prstGeom>
        </p:spPr>
      </p:pic>
    </p:spTree>
    <p:extLst>
      <p:ext uri="{BB962C8B-B14F-4D97-AF65-F5344CB8AC3E}">
        <p14:creationId xmlns:p14="http://schemas.microsoft.com/office/powerpoint/2010/main" val="193824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Results (contd.)</a:t>
            </a:r>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1"/>
          </p:nvPr>
        </p:nvSpPr>
        <p:spPr/>
        <p:txBody>
          <a:bodyPr/>
          <a:lstStyle/>
          <a:p>
            <a:r>
              <a:rPr lang="en-IN" dirty="0"/>
              <a:t>ImageNet (Image) </a:t>
            </a:r>
          </a:p>
        </p:txBody>
      </p:sp>
      <p:pic>
        <p:nvPicPr>
          <p:cNvPr id="9" name="Content Placeholder 8">
            <a:extLst>
              <a:ext uri="{FF2B5EF4-FFF2-40B4-BE49-F238E27FC236}">
                <a16:creationId xmlns:a16="http://schemas.microsoft.com/office/drawing/2014/main" id="{68FDBA93-9C50-4366-B56C-EEA9C82790BE}"/>
              </a:ext>
            </a:extLst>
          </p:cNvPr>
          <p:cNvPicPr>
            <a:picLocks noGrp="1" noChangeAspect="1"/>
          </p:cNvPicPr>
          <p:nvPr>
            <p:ph sz="half" idx="2"/>
          </p:nvPr>
        </p:nvPicPr>
        <p:blipFill>
          <a:blip r:embed="rId3"/>
          <a:stretch>
            <a:fillRect/>
          </a:stretch>
        </p:blipFill>
        <p:spPr>
          <a:xfrm>
            <a:off x="506990" y="3210339"/>
            <a:ext cx="5487409" cy="1137030"/>
          </a:xfrm>
        </p:spPr>
      </p:pic>
      <p:sp>
        <p:nvSpPr>
          <p:cNvPr id="14" name="Text Placeholder 13">
            <a:extLst>
              <a:ext uri="{FF2B5EF4-FFF2-40B4-BE49-F238E27FC236}">
                <a16:creationId xmlns:a16="http://schemas.microsoft.com/office/drawing/2014/main" id="{D5B5A05E-B381-4A22-9F92-CAACC5BEBA49}"/>
              </a:ext>
            </a:extLst>
          </p:cNvPr>
          <p:cNvSpPr>
            <a:spLocks noGrp="1"/>
          </p:cNvSpPr>
          <p:nvPr>
            <p:ph type="body" sz="quarter" idx="3"/>
          </p:nvPr>
        </p:nvSpPr>
        <p:spPr/>
        <p:txBody>
          <a:bodyPr/>
          <a:lstStyle/>
          <a:p>
            <a:r>
              <a:rPr lang="en-IN" b="0" dirty="0"/>
              <a:t>Data set of ImageNet</a:t>
            </a:r>
          </a:p>
        </p:txBody>
      </p:sp>
      <p:pic>
        <p:nvPicPr>
          <p:cNvPr id="11" name="Content Placeholder 10">
            <a:extLst>
              <a:ext uri="{FF2B5EF4-FFF2-40B4-BE49-F238E27FC236}">
                <a16:creationId xmlns:a16="http://schemas.microsoft.com/office/drawing/2014/main" id="{1701A075-B109-483C-82B4-23D08C317E4B}"/>
              </a:ext>
            </a:extLst>
          </p:cNvPr>
          <p:cNvPicPr>
            <a:picLocks noGrp="1" noChangeAspect="1"/>
          </p:cNvPicPr>
          <p:nvPr>
            <p:ph sz="quarter" idx="4"/>
          </p:nvPr>
        </p:nvPicPr>
        <p:blipFill>
          <a:blip r:embed="rId4"/>
          <a:stretch>
            <a:fillRect/>
          </a:stretch>
        </p:blipFill>
        <p:spPr>
          <a:xfrm>
            <a:off x="6172200" y="2777386"/>
            <a:ext cx="5183188" cy="2087454"/>
          </a:xfrm>
        </p:spPr>
      </p:pic>
    </p:spTree>
    <p:extLst>
      <p:ext uri="{BB962C8B-B14F-4D97-AF65-F5344CB8AC3E}">
        <p14:creationId xmlns:p14="http://schemas.microsoft.com/office/powerpoint/2010/main" val="964295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Results (contd.)</a:t>
            </a:r>
          </a:p>
        </p:txBody>
      </p:sp>
      <p:sp>
        <p:nvSpPr>
          <p:cNvPr id="5" name="Text Placeholder 4">
            <a:extLst>
              <a:ext uri="{FF2B5EF4-FFF2-40B4-BE49-F238E27FC236}">
                <a16:creationId xmlns:a16="http://schemas.microsoft.com/office/drawing/2014/main" id="{0C59E74D-5FA9-4CCC-B6DE-727CC9067324}"/>
              </a:ext>
            </a:extLst>
          </p:cNvPr>
          <p:cNvSpPr>
            <a:spLocks noGrp="1"/>
          </p:cNvSpPr>
          <p:nvPr>
            <p:ph type="body" idx="1"/>
          </p:nvPr>
        </p:nvSpPr>
        <p:spPr/>
        <p:txBody>
          <a:bodyPr/>
          <a:lstStyle/>
          <a:p>
            <a:r>
              <a:rPr lang="en-IN" dirty="0"/>
              <a:t>TIMIT (Speech) </a:t>
            </a:r>
          </a:p>
        </p:txBody>
      </p:sp>
      <p:sp>
        <p:nvSpPr>
          <p:cNvPr id="14" name="Text Placeholder 13">
            <a:extLst>
              <a:ext uri="{FF2B5EF4-FFF2-40B4-BE49-F238E27FC236}">
                <a16:creationId xmlns:a16="http://schemas.microsoft.com/office/drawing/2014/main" id="{D5B5A05E-B381-4A22-9F92-CAACC5BEBA49}"/>
              </a:ext>
            </a:extLst>
          </p:cNvPr>
          <p:cNvSpPr>
            <a:spLocks noGrp="1"/>
          </p:cNvSpPr>
          <p:nvPr>
            <p:ph type="body" sz="quarter" idx="3"/>
          </p:nvPr>
        </p:nvSpPr>
        <p:spPr/>
        <p:txBody>
          <a:bodyPr/>
          <a:lstStyle/>
          <a:p>
            <a:r>
              <a:rPr lang="en-IN" dirty="0"/>
              <a:t>Alternative Splicing (Genetics)</a:t>
            </a:r>
          </a:p>
        </p:txBody>
      </p:sp>
      <p:pic>
        <p:nvPicPr>
          <p:cNvPr id="6" name="Picture 5">
            <a:extLst>
              <a:ext uri="{FF2B5EF4-FFF2-40B4-BE49-F238E27FC236}">
                <a16:creationId xmlns:a16="http://schemas.microsoft.com/office/drawing/2014/main" id="{451E7538-605F-4746-8669-EBCC85E18BD0}"/>
              </a:ext>
            </a:extLst>
          </p:cNvPr>
          <p:cNvPicPr>
            <a:picLocks noChangeAspect="1"/>
          </p:cNvPicPr>
          <p:nvPr/>
        </p:nvPicPr>
        <p:blipFill>
          <a:blip r:embed="rId3"/>
          <a:stretch>
            <a:fillRect/>
          </a:stretch>
        </p:blipFill>
        <p:spPr>
          <a:xfrm>
            <a:off x="541682" y="2890837"/>
            <a:ext cx="5630518" cy="2286000"/>
          </a:xfrm>
          <a:prstGeom prst="rect">
            <a:avLst/>
          </a:prstGeom>
        </p:spPr>
      </p:pic>
      <p:pic>
        <p:nvPicPr>
          <p:cNvPr id="10" name="Content Placeholder 9">
            <a:extLst>
              <a:ext uri="{FF2B5EF4-FFF2-40B4-BE49-F238E27FC236}">
                <a16:creationId xmlns:a16="http://schemas.microsoft.com/office/drawing/2014/main" id="{0110ACC6-4844-4223-A452-A9074BBA62FE}"/>
              </a:ext>
            </a:extLst>
          </p:cNvPr>
          <p:cNvPicPr>
            <a:picLocks noGrp="1" noChangeAspect="1"/>
          </p:cNvPicPr>
          <p:nvPr>
            <p:ph sz="quarter" idx="4"/>
          </p:nvPr>
        </p:nvPicPr>
        <p:blipFill>
          <a:blip r:embed="rId4"/>
          <a:stretch>
            <a:fillRect/>
          </a:stretch>
        </p:blipFill>
        <p:spPr>
          <a:xfrm>
            <a:off x="6172200" y="2890837"/>
            <a:ext cx="5183188" cy="2286000"/>
          </a:xfrm>
        </p:spPr>
      </p:pic>
    </p:spTree>
    <p:extLst>
      <p:ext uri="{BB962C8B-B14F-4D97-AF65-F5344CB8AC3E}">
        <p14:creationId xmlns:p14="http://schemas.microsoft.com/office/powerpoint/2010/main" val="4243068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7998-34A4-412E-8E0E-C061209D7DA0}"/>
              </a:ext>
            </a:extLst>
          </p:cNvPr>
          <p:cNvSpPr>
            <a:spLocks noGrp="1"/>
          </p:cNvSpPr>
          <p:nvPr>
            <p:ph type="title"/>
          </p:nvPr>
        </p:nvSpPr>
        <p:spPr/>
        <p:txBody>
          <a:bodyPr/>
          <a:lstStyle/>
          <a:p>
            <a:r>
              <a:rPr lang="en-IN" dirty="0">
                <a:latin typeface="Corbel" panose="020B0503020204020204" pitchFamily="34" charset="0"/>
              </a:rPr>
              <a:t>The Networks Discussed</a:t>
            </a:r>
          </a:p>
        </p:txBody>
      </p:sp>
      <p:sp>
        <p:nvSpPr>
          <p:cNvPr id="3" name="Content Placeholder 2">
            <a:extLst>
              <a:ext uri="{FF2B5EF4-FFF2-40B4-BE49-F238E27FC236}">
                <a16:creationId xmlns:a16="http://schemas.microsoft.com/office/drawing/2014/main" id="{ACDC1396-BB84-4CCB-9ECD-BB75D74EB0EB}"/>
              </a:ext>
            </a:extLst>
          </p:cNvPr>
          <p:cNvSpPr>
            <a:spLocks noGrp="1"/>
          </p:cNvSpPr>
          <p:nvPr>
            <p:ph idx="1"/>
          </p:nvPr>
        </p:nvSpPr>
        <p:spPr/>
        <p:txBody>
          <a:bodyPr/>
          <a:lstStyle/>
          <a:p>
            <a:pPr marL="0" indent="0">
              <a:buNone/>
            </a:pPr>
            <a:r>
              <a:rPr lang="en-IN" dirty="0"/>
              <a:t>Deep Neural Network (DNN) 		   Boltzmann Machine (BM)</a:t>
            </a:r>
          </a:p>
        </p:txBody>
      </p:sp>
      <p:pic>
        <p:nvPicPr>
          <p:cNvPr id="4" name="Picture 3">
            <a:extLst>
              <a:ext uri="{FF2B5EF4-FFF2-40B4-BE49-F238E27FC236}">
                <a16:creationId xmlns:a16="http://schemas.microsoft.com/office/drawing/2014/main" id="{DDEE54CC-D055-4020-8557-96F7C8411F9B}"/>
              </a:ext>
            </a:extLst>
          </p:cNvPr>
          <p:cNvPicPr>
            <a:picLocks noChangeAspect="1"/>
          </p:cNvPicPr>
          <p:nvPr/>
        </p:nvPicPr>
        <p:blipFill rotWithShape="1">
          <a:blip r:embed="rId2"/>
          <a:srcRect l="2394" r="9516"/>
          <a:stretch/>
        </p:blipFill>
        <p:spPr>
          <a:xfrm>
            <a:off x="626166" y="2776092"/>
            <a:ext cx="4631634" cy="3075395"/>
          </a:xfrm>
          <a:prstGeom prst="rect">
            <a:avLst/>
          </a:prstGeom>
        </p:spPr>
      </p:pic>
      <p:pic>
        <p:nvPicPr>
          <p:cNvPr id="14" name="Picture 13">
            <a:extLst>
              <a:ext uri="{FF2B5EF4-FFF2-40B4-BE49-F238E27FC236}">
                <a16:creationId xmlns:a16="http://schemas.microsoft.com/office/drawing/2014/main" id="{9ABC59BF-3511-415E-8404-394D8964D201}"/>
              </a:ext>
            </a:extLst>
          </p:cNvPr>
          <p:cNvPicPr>
            <a:picLocks noChangeAspect="1"/>
          </p:cNvPicPr>
          <p:nvPr/>
        </p:nvPicPr>
        <p:blipFill rotWithShape="1">
          <a:blip r:embed="rId3"/>
          <a:srcRect l="8625" t="17235" r="5233"/>
          <a:stretch/>
        </p:blipFill>
        <p:spPr>
          <a:xfrm>
            <a:off x="6428796" y="2776092"/>
            <a:ext cx="2919122" cy="2931008"/>
          </a:xfrm>
          <a:prstGeom prst="rect">
            <a:avLst/>
          </a:prstGeom>
        </p:spPr>
      </p:pic>
      <p:pic>
        <p:nvPicPr>
          <p:cNvPr id="15" name="Picture 14">
            <a:extLst>
              <a:ext uri="{FF2B5EF4-FFF2-40B4-BE49-F238E27FC236}">
                <a16:creationId xmlns:a16="http://schemas.microsoft.com/office/drawing/2014/main" id="{45A52D59-980C-41B0-931A-C78EA70A3F95}"/>
              </a:ext>
            </a:extLst>
          </p:cNvPr>
          <p:cNvPicPr>
            <a:picLocks noChangeAspect="1"/>
          </p:cNvPicPr>
          <p:nvPr/>
        </p:nvPicPr>
        <p:blipFill>
          <a:blip r:embed="rId4"/>
          <a:stretch>
            <a:fillRect/>
          </a:stretch>
        </p:blipFill>
        <p:spPr>
          <a:xfrm>
            <a:off x="9898895" y="3654102"/>
            <a:ext cx="1896020" cy="1030313"/>
          </a:xfrm>
          <a:prstGeom prst="rect">
            <a:avLst/>
          </a:prstGeom>
        </p:spPr>
      </p:pic>
    </p:spTree>
    <p:extLst>
      <p:ext uri="{BB962C8B-B14F-4D97-AF65-F5344CB8AC3E}">
        <p14:creationId xmlns:p14="http://schemas.microsoft.com/office/powerpoint/2010/main" val="3310995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DropOut v/s Bayesian Neural Network</a:t>
            </a:r>
          </a:p>
        </p:txBody>
      </p:sp>
      <p:sp>
        <p:nvSpPr>
          <p:cNvPr id="11" name="Content Placeholder 10">
            <a:extLst>
              <a:ext uri="{FF2B5EF4-FFF2-40B4-BE49-F238E27FC236}">
                <a16:creationId xmlns:a16="http://schemas.microsoft.com/office/drawing/2014/main" id="{8B5645DA-466B-403E-9EE4-312489895376}"/>
              </a:ext>
            </a:extLst>
          </p:cNvPr>
          <p:cNvSpPr>
            <a:spLocks noGrp="1"/>
          </p:cNvSpPr>
          <p:nvPr>
            <p:ph idx="1"/>
          </p:nvPr>
        </p:nvSpPr>
        <p:spPr/>
        <p:txBody>
          <a:bodyPr>
            <a:normAutofit/>
          </a:bodyPr>
          <a:lstStyle/>
          <a:p>
            <a:pPr marL="0" indent="0">
              <a:buNone/>
            </a:pPr>
            <a:r>
              <a:rPr lang="en-IN" sz="2400" dirty="0"/>
              <a:t>DropOut treats every model and parameter is weighted equally while taking an average.</a:t>
            </a:r>
          </a:p>
          <a:p>
            <a:pPr marL="0" indent="0">
              <a:buNone/>
            </a:pPr>
            <a:r>
              <a:rPr lang="en-IN" sz="2400" dirty="0"/>
              <a:t>This averaging can be replaced with the BNN, where each model is </a:t>
            </a:r>
            <a:r>
              <a:rPr lang="en-US" sz="2400" dirty="0"/>
              <a:t> weighted taking into account the prior and how well the model fits the data.</a:t>
            </a:r>
          </a:p>
          <a:p>
            <a:pPr marL="0" indent="0">
              <a:buNone/>
            </a:pPr>
            <a:r>
              <a:rPr lang="en-US" sz="2400" dirty="0"/>
              <a:t>Bayesian neural nets are slow to train and difficult to scale to very large network sizes. And the cost to get predictions from many large nets at test time becomes expensive. Dropout neural nets are much faster to train and use at test time.</a:t>
            </a:r>
          </a:p>
          <a:p>
            <a:pPr marL="0" indent="0">
              <a:buNone/>
            </a:pPr>
            <a:endParaRPr lang="en-US" sz="2400" dirty="0"/>
          </a:p>
          <a:p>
            <a:pPr marL="0" indent="0">
              <a:buNone/>
            </a:pPr>
            <a:r>
              <a:rPr lang="en-US" sz="2400" dirty="0"/>
              <a:t>In cases where the data set is small, PCA (reduces dimensionality)+ SVM/regression can  be used, but dropouts can be trained without modifying the dimensions of input</a:t>
            </a:r>
            <a:endParaRPr lang="en-IN" sz="2400" dirty="0"/>
          </a:p>
        </p:txBody>
      </p:sp>
    </p:spTree>
    <p:extLst>
      <p:ext uri="{BB962C8B-B14F-4D97-AF65-F5344CB8AC3E}">
        <p14:creationId xmlns:p14="http://schemas.microsoft.com/office/powerpoint/2010/main" val="3794598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0" indent="0">
              <a:buNone/>
            </a:pPr>
            <a:r>
              <a:rPr lang="en-IN" dirty="0"/>
              <a:t>Effects:-</a:t>
            </a:r>
          </a:p>
          <a:p>
            <a:pPr marL="514350" indent="-514350">
              <a:buAutoNum type="arabicPeriod"/>
            </a:pPr>
            <a:r>
              <a:rPr lang="en-IN" sz="2400" dirty="0"/>
              <a:t>on Features </a:t>
            </a:r>
          </a:p>
          <a:p>
            <a:pPr marL="514350" indent="-514350">
              <a:buAutoNum type="arabicPeriod"/>
            </a:pPr>
            <a:r>
              <a:rPr lang="en-IN" sz="2400" dirty="0"/>
              <a:t>on Sparsity</a:t>
            </a:r>
          </a:p>
          <a:p>
            <a:pPr marL="514350" indent="-514350">
              <a:buAutoNum type="arabicPeriod"/>
            </a:pPr>
            <a:r>
              <a:rPr lang="en-IN" sz="2400" dirty="0"/>
              <a:t>of DropOut rate</a:t>
            </a:r>
          </a:p>
          <a:p>
            <a:pPr marL="514350" indent="-514350">
              <a:buAutoNum type="arabicPeriod"/>
            </a:pPr>
            <a:r>
              <a:rPr lang="en-IN" sz="2400" dirty="0"/>
              <a:t>of Data set size</a:t>
            </a:r>
          </a:p>
          <a:p>
            <a:pPr marL="514350" indent="-514350">
              <a:buAutoNum type="arabicPeriod"/>
            </a:pPr>
            <a:endParaRPr lang="en-IN" dirty="0"/>
          </a:p>
        </p:txBody>
      </p:sp>
    </p:spTree>
    <p:extLst>
      <p:ext uri="{BB962C8B-B14F-4D97-AF65-F5344CB8AC3E}">
        <p14:creationId xmlns:p14="http://schemas.microsoft.com/office/powerpoint/2010/main" val="27191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p:txBody>
          <a:bodyPr>
            <a:normAutofit/>
          </a:bodyPr>
          <a:lstStyle/>
          <a:p>
            <a:r>
              <a:rPr lang="en-IN" sz="2800" b="0" dirty="0"/>
              <a:t>Effect on Features</a:t>
            </a:r>
          </a:p>
        </p:txBody>
      </p:sp>
      <p:sp>
        <p:nvSpPr>
          <p:cNvPr id="12" name="Content Placeholder 11">
            <a:extLst>
              <a:ext uri="{FF2B5EF4-FFF2-40B4-BE49-F238E27FC236}">
                <a16:creationId xmlns:a16="http://schemas.microsoft.com/office/drawing/2014/main" id="{178FFB9F-8B09-4C9A-ACE8-D5DBA06D4B2A}"/>
              </a:ext>
            </a:extLst>
          </p:cNvPr>
          <p:cNvSpPr>
            <a:spLocks noGrp="1"/>
          </p:cNvSpPr>
          <p:nvPr>
            <p:ph sz="half" idx="2"/>
          </p:nvPr>
        </p:nvSpPr>
        <p:spPr>
          <a:xfrm>
            <a:off x="839788" y="2505075"/>
            <a:ext cx="10600151" cy="3684588"/>
          </a:xfrm>
        </p:spPr>
        <p:txBody>
          <a:bodyPr/>
          <a:lstStyle/>
          <a:p>
            <a:pPr marL="0" indent="0">
              <a:buNone/>
            </a:pPr>
            <a:r>
              <a:rPr lang="en-IN" sz="2400" dirty="0"/>
              <a:t>In a system without dropout, complex co-adaptations can lead to overfitting. </a:t>
            </a:r>
          </a:p>
          <a:p>
            <a:pPr marL="0" indent="0">
              <a:buNone/>
            </a:pPr>
            <a:r>
              <a:rPr lang="en-IN" sz="2400" dirty="0"/>
              <a:t>DropOut prevents this by making the present hidden units unreliable. This leads to reduction in generalization errors.</a:t>
            </a:r>
          </a:p>
          <a:p>
            <a:pPr marL="0" indent="0">
              <a:buNone/>
            </a:pPr>
            <a:r>
              <a:rPr lang="en-IN" sz="2400" dirty="0"/>
              <a:t>Then number of dead units in RBM is less than Standard NNs </a:t>
            </a:r>
          </a:p>
          <a:p>
            <a:pPr marL="0" indent="0">
              <a:buNone/>
            </a:pPr>
            <a:endParaRPr lang="en-IN" dirty="0"/>
          </a:p>
        </p:txBody>
      </p:sp>
    </p:spTree>
    <p:extLst>
      <p:ext uri="{BB962C8B-B14F-4D97-AF65-F5344CB8AC3E}">
        <p14:creationId xmlns:p14="http://schemas.microsoft.com/office/powerpoint/2010/main" val="10872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p:txBody>
          <a:bodyPr>
            <a:normAutofit/>
          </a:bodyPr>
          <a:lstStyle/>
          <a:p>
            <a:r>
              <a:rPr lang="en-IN" sz="3200" b="0" dirty="0"/>
              <a:t>Effect on Features</a:t>
            </a:r>
          </a:p>
        </p:txBody>
      </p:sp>
      <p:pic>
        <p:nvPicPr>
          <p:cNvPr id="4" name="Content Placeholder 3">
            <a:extLst>
              <a:ext uri="{FF2B5EF4-FFF2-40B4-BE49-F238E27FC236}">
                <a16:creationId xmlns:a16="http://schemas.microsoft.com/office/drawing/2014/main" id="{80C0E7CE-C1A1-477F-BD3B-1681B11537BB}"/>
              </a:ext>
            </a:extLst>
          </p:cNvPr>
          <p:cNvPicPr>
            <a:picLocks noGrp="1" noChangeAspect="1"/>
          </p:cNvPicPr>
          <p:nvPr>
            <p:ph sz="half" idx="2"/>
          </p:nvPr>
        </p:nvPicPr>
        <p:blipFill rotWithShape="1">
          <a:blip r:embed="rId3"/>
          <a:srcRect r="50621"/>
          <a:stretch/>
        </p:blipFill>
        <p:spPr>
          <a:xfrm>
            <a:off x="645490" y="2510631"/>
            <a:ext cx="3472623" cy="3823493"/>
          </a:xfrm>
        </p:spPr>
      </p:pic>
      <p:pic>
        <p:nvPicPr>
          <p:cNvPr id="7" name="Picture 6">
            <a:extLst>
              <a:ext uri="{FF2B5EF4-FFF2-40B4-BE49-F238E27FC236}">
                <a16:creationId xmlns:a16="http://schemas.microsoft.com/office/drawing/2014/main" id="{252A6BF6-55C8-4A7B-AD63-169578A535EC}"/>
              </a:ext>
            </a:extLst>
          </p:cNvPr>
          <p:cNvPicPr>
            <a:picLocks noChangeAspect="1"/>
          </p:cNvPicPr>
          <p:nvPr/>
        </p:nvPicPr>
        <p:blipFill rotWithShape="1">
          <a:blip r:embed="rId3"/>
          <a:srcRect l="50000"/>
          <a:stretch/>
        </p:blipFill>
        <p:spPr>
          <a:xfrm>
            <a:off x="7994374" y="2505075"/>
            <a:ext cx="3681412" cy="3857625"/>
          </a:xfrm>
          <a:prstGeom prst="rect">
            <a:avLst/>
          </a:prstGeom>
        </p:spPr>
      </p:pic>
      <p:pic>
        <p:nvPicPr>
          <p:cNvPr id="9" name="Picture 8">
            <a:extLst>
              <a:ext uri="{FF2B5EF4-FFF2-40B4-BE49-F238E27FC236}">
                <a16:creationId xmlns:a16="http://schemas.microsoft.com/office/drawing/2014/main" id="{8AF808FB-C3CE-46D3-902B-B595104186ED}"/>
              </a:ext>
            </a:extLst>
          </p:cNvPr>
          <p:cNvPicPr>
            <a:picLocks noChangeAspect="1"/>
          </p:cNvPicPr>
          <p:nvPr/>
        </p:nvPicPr>
        <p:blipFill>
          <a:blip r:embed="rId4"/>
          <a:stretch>
            <a:fillRect/>
          </a:stretch>
        </p:blipFill>
        <p:spPr>
          <a:xfrm>
            <a:off x="4197627" y="2505075"/>
            <a:ext cx="3600450" cy="3829050"/>
          </a:xfrm>
          <a:prstGeom prst="rect">
            <a:avLst/>
          </a:prstGeom>
        </p:spPr>
      </p:pic>
      <p:sp>
        <p:nvSpPr>
          <p:cNvPr id="10" name="TextBox 9">
            <a:extLst>
              <a:ext uri="{FF2B5EF4-FFF2-40B4-BE49-F238E27FC236}">
                <a16:creationId xmlns:a16="http://schemas.microsoft.com/office/drawing/2014/main" id="{E819BD5A-2407-4AD2-9FF4-1433E2A91386}"/>
              </a:ext>
            </a:extLst>
          </p:cNvPr>
          <p:cNvSpPr txBox="1"/>
          <p:nvPr/>
        </p:nvSpPr>
        <p:spPr>
          <a:xfrm>
            <a:off x="9121794" y="6362700"/>
            <a:ext cx="2146852" cy="369332"/>
          </a:xfrm>
          <a:prstGeom prst="rect">
            <a:avLst/>
          </a:prstGeom>
          <a:noFill/>
        </p:spPr>
        <p:txBody>
          <a:bodyPr wrap="square" rtlCol="0">
            <a:spAutoFit/>
          </a:bodyPr>
          <a:lstStyle/>
          <a:p>
            <a:r>
              <a:rPr lang="en-IN" dirty="0"/>
              <a:t>RBM</a:t>
            </a:r>
          </a:p>
        </p:txBody>
      </p:sp>
      <p:pic>
        <p:nvPicPr>
          <p:cNvPr id="11" name="Picture 10">
            <a:extLst>
              <a:ext uri="{FF2B5EF4-FFF2-40B4-BE49-F238E27FC236}">
                <a16:creationId xmlns:a16="http://schemas.microsoft.com/office/drawing/2014/main" id="{49A873FC-A257-403A-AAD8-EF94EF77399F}"/>
              </a:ext>
            </a:extLst>
          </p:cNvPr>
          <p:cNvPicPr>
            <a:picLocks noChangeAspect="1"/>
          </p:cNvPicPr>
          <p:nvPr/>
        </p:nvPicPr>
        <p:blipFill>
          <a:blip r:embed="rId5"/>
          <a:stretch>
            <a:fillRect/>
          </a:stretch>
        </p:blipFill>
        <p:spPr>
          <a:xfrm>
            <a:off x="5386387" y="6362700"/>
            <a:ext cx="2200847" cy="499915"/>
          </a:xfrm>
          <a:prstGeom prst="rect">
            <a:avLst/>
          </a:prstGeom>
        </p:spPr>
      </p:pic>
    </p:spTree>
    <p:extLst>
      <p:ext uri="{BB962C8B-B14F-4D97-AF65-F5344CB8AC3E}">
        <p14:creationId xmlns:p14="http://schemas.microsoft.com/office/powerpoint/2010/main" val="273018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p:txBody>
          <a:bodyPr>
            <a:normAutofit/>
          </a:bodyPr>
          <a:lstStyle/>
          <a:p>
            <a:r>
              <a:rPr lang="en-IN" sz="2800" b="0" dirty="0"/>
              <a:t>Effect on Sparsity (Standard NN) </a:t>
            </a:r>
          </a:p>
        </p:txBody>
      </p:sp>
      <p:pic>
        <p:nvPicPr>
          <p:cNvPr id="4" name="Content Placeholder 3">
            <a:extLst>
              <a:ext uri="{FF2B5EF4-FFF2-40B4-BE49-F238E27FC236}">
                <a16:creationId xmlns:a16="http://schemas.microsoft.com/office/drawing/2014/main" id="{76331025-945B-48F8-9C09-A5BEB79F7E4C}"/>
              </a:ext>
            </a:extLst>
          </p:cNvPr>
          <p:cNvPicPr>
            <a:picLocks noGrp="1" noChangeAspect="1"/>
          </p:cNvPicPr>
          <p:nvPr>
            <p:ph sz="half" idx="2"/>
          </p:nvPr>
        </p:nvPicPr>
        <p:blipFill>
          <a:blip r:embed="rId3"/>
          <a:stretch>
            <a:fillRect/>
          </a:stretch>
        </p:blipFill>
        <p:spPr>
          <a:xfrm>
            <a:off x="839787" y="2616159"/>
            <a:ext cx="5157787" cy="2234590"/>
          </a:xfrm>
        </p:spPr>
      </p:pic>
      <p:sp>
        <p:nvSpPr>
          <p:cNvPr id="6" name="Text Placeholder 5">
            <a:extLst>
              <a:ext uri="{FF2B5EF4-FFF2-40B4-BE49-F238E27FC236}">
                <a16:creationId xmlns:a16="http://schemas.microsoft.com/office/drawing/2014/main" id="{3370AA79-A156-405C-8885-ADD4F49C44C7}"/>
              </a:ext>
            </a:extLst>
          </p:cNvPr>
          <p:cNvSpPr>
            <a:spLocks noGrp="1"/>
          </p:cNvSpPr>
          <p:nvPr>
            <p:ph type="body" sz="quarter" idx="3"/>
          </p:nvPr>
        </p:nvSpPr>
        <p:spPr/>
        <p:txBody>
          <a:bodyPr>
            <a:normAutofit/>
          </a:bodyPr>
          <a:lstStyle/>
          <a:p>
            <a:r>
              <a:rPr lang="en-IN" sz="2800" b="0" dirty="0"/>
              <a:t>Effect on Sparsity (RBM)</a:t>
            </a:r>
          </a:p>
        </p:txBody>
      </p:sp>
      <p:pic>
        <p:nvPicPr>
          <p:cNvPr id="10" name="Content Placeholder 9">
            <a:extLst>
              <a:ext uri="{FF2B5EF4-FFF2-40B4-BE49-F238E27FC236}">
                <a16:creationId xmlns:a16="http://schemas.microsoft.com/office/drawing/2014/main" id="{1EFEA643-F19F-4E0F-A19E-C362EE109D78}"/>
              </a:ext>
            </a:extLst>
          </p:cNvPr>
          <p:cNvPicPr>
            <a:picLocks noGrp="1" noChangeAspect="1"/>
          </p:cNvPicPr>
          <p:nvPr>
            <p:ph sz="quarter" idx="4"/>
          </p:nvPr>
        </p:nvPicPr>
        <p:blipFill>
          <a:blip r:embed="rId4"/>
          <a:stretch>
            <a:fillRect/>
          </a:stretch>
        </p:blipFill>
        <p:spPr>
          <a:xfrm>
            <a:off x="6096000" y="2616159"/>
            <a:ext cx="5183188" cy="2249845"/>
          </a:xfrm>
        </p:spPr>
      </p:pic>
      <p:sp>
        <p:nvSpPr>
          <p:cNvPr id="11" name="TextBox 10">
            <a:extLst>
              <a:ext uri="{FF2B5EF4-FFF2-40B4-BE49-F238E27FC236}">
                <a16:creationId xmlns:a16="http://schemas.microsoft.com/office/drawing/2014/main" id="{A25CCA33-9212-4C6D-B71A-0A4C5D98F9E6}"/>
              </a:ext>
            </a:extLst>
          </p:cNvPr>
          <p:cNvSpPr txBox="1"/>
          <p:nvPr/>
        </p:nvSpPr>
        <p:spPr>
          <a:xfrm>
            <a:off x="839786" y="5176837"/>
            <a:ext cx="10439401" cy="646331"/>
          </a:xfrm>
          <a:prstGeom prst="rect">
            <a:avLst/>
          </a:prstGeom>
          <a:noFill/>
        </p:spPr>
        <p:txBody>
          <a:bodyPr wrap="square">
            <a:spAutoFit/>
          </a:bodyPr>
          <a:lstStyle/>
          <a:p>
            <a:r>
              <a:rPr lang="en-US" dirty="0"/>
              <a:t>There should only be a few highly activated units for any data case. Moreover, the average activation of any unit across data cases should be low in a good sparse model.</a:t>
            </a:r>
            <a:endParaRPr lang="en-IN" dirty="0"/>
          </a:p>
        </p:txBody>
      </p:sp>
    </p:spTree>
    <p:extLst>
      <p:ext uri="{BB962C8B-B14F-4D97-AF65-F5344CB8AC3E}">
        <p14:creationId xmlns:p14="http://schemas.microsoft.com/office/powerpoint/2010/main" val="3459292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a:xfrm>
            <a:off x="876059" y="1273970"/>
            <a:ext cx="5157787" cy="823912"/>
          </a:xfrm>
        </p:spPr>
        <p:txBody>
          <a:bodyPr>
            <a:normAutofit/>
          </a:bodyPr>
          <a:lstStyle/>
          <a:p>
            <a:r>
              <a:rPr lang="en-IN" sz="2800" b="0" dirty="0"/>
              <a:t>Effect of DropOut rate</a:t>
            </a:r>
          </a:p>
        </p:txBody>
      </p:sp>
      <p:sp>
        <p:nvSpPr>
          <p:cNvPr id="7" name="Content Placeholder 6">
            <a:extLst>
              <a:ext uri="{FF2B5EF4-FFF2-40B4-BE49-F238E27FC236}">
                <a16:creationId xmlns:a16="http://schemas.microsoft.com/office/drawing/2014/main" id="{192EFF5D-34CC-4F30-93C3-FABB04622D0C}"/>
              </a:ext>
            </a:extLst>
          </p:cNvPr>
          <p:cNvSpPr>
            <a:spLocks noGrp="1"/>
          </p:cNvSpPr>
          <p:nvPr>
            <p:ph sz="half" idx="2"/>
          </p:nvPr>
        </p:nvSpPr>
        <p:spPr>
          <a:xfrm>
            <a:off x="839788" y="2505074"/>
            <a:ext cx="5157787" cy="4124325"/>
          </a:xfrm>
        </p:spPr>
        <p:txBody>
          <a:bodyPr>
            <a:normAutofit fontScale="62500" lnSpcReduction="20000"/>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3200" dirty="0"/>
              <a:t>If the architecture is held constant, having a small p means very few units will turn on during training. It can be seen that this has led to underfitting.</a:t>
            </a:r>
            <a:endParaRPr lang="en-IN" sz="3200" dirty="0"/>
          </a:p>
        </p:txBody>
      </p:sp>
      <p:sp>
        <p:nvSpPr>
          <p:cNvPr id="9" name="Content Placeholder 8">
            <a:extLst>
              <a:ext uri="{FF2B5EF4-FFF2-40B4-BE49-F238E27FC236}">
                <a16:creationId xmlns:a16="http://schemas.microsoft.com/office/drawing/2014/main" id="{DE54FE73-5840-4C3F-9805-D31CA34F4681}"/>
              </a:ext>
            </a:extLst>
          </p:cNvPr>
          <p:cNvSpPr>
            <a:spLocks noGrp="1"/>
          </p:cNvSpPr>
          <p:nvPr>
            <p:ph sz="quarter" idx="4"/>
          </p:nvPr>
        </p:nvSpPr>
        <p:spPr>
          <a:xfrm>
            <a:off x="6172200" y="2505075"/>
            <a:ext cx="5183188" cy="4124324"/>
          </a:xfrm>
        </p:spPr>
        <p:txBody>
          <a:bodyPr>
            <a:normAutofit fontScale="62500" lnSpcReduction="2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2200" dirty="0"/>
          </a:p>
          <a:p>
            <a:pPr marL="0" indent="0">
              <a:buNone/>
            </a:pPr>
            <a:endParaRPr lang="en-US" sz="3200" dirty="0"/>
          </a:p>
          <a:p>
            <a:pPr marL="0" indent="0">
              <a:buNone/>
            </a:pPr>
            <a:r>
              <a:rPr lang="en-US" sz="3200" dirty="0"/>
              <a:t>The networks that have small p will have a large number of hidden units. Therefore, after applying dropout, the expected number of units that are present will be the same across different architectures</a:t>
            </a:r>
            <a:r>
              <a:rPr lang="en-US" sz="2600" dirty="0"/>
              <a:t>.</a:t>
            </a:r>
            <a:endParaRPr lang="en-IN" sz="2600" dirty="0"/>
          </a:p>
        </p:txBody>
      </p:sp>
      <p:pic>
        <p:nvPicPr>
          <p:cNvPr id="14" name="Picture 13">
            <a:extLst>
              <a:ext uri="{FF2B5EF4-FFF2-40B4-BE49-F238E27FC236}">
                <a16:creationId xmlns:a16="http://schemas.microsoft.com/office/drawing/2014/main" id="{2249A2AA-8F21-43DC-BFB8-A0BCFDCE3E63}"/>
              </a:ext>
            </a:extLst>
          </p:cNvPr>
          <p:cNvPicPr>
            <a:picLocks noChangeAspect="1"/>
          </p:cNvPicPr>
          <p:nvPr/>
        </p:nvPicPr>
        <p:blipFill rotWithShape="1">
          <a:blip r:embed="rId3"/>
          <a:srcRect r="50307"/>
          <a:stretch/>
        </p:blipFill>
        <p:spPr>
          <a:xfrm>
            <a:off x="1620044" y="2097881"/>
            <a:ext cx="3597274" cy="3152775"/>
          </a:xfrm>
          <a:prstGeom prst="rect">
            <a:avLst/>
          </a:prstGeom>
        </p:spPr>
      </p:pic>
      <p:pic>
        <p:nvPicPr>
          <p:cNvPr id="18" name="Picture 17">
            <a:extLst>
              <a:ext uri="{FF2B5EF4-FFF2-40B4-BE49-F238E27FC236}">
                <a16:creationId xmlns:a16="http://schemas.microsoft.com/office/drawing/2014/main" id="{0513297A-FE16-445B-96D0-54D3565B780A}"/>
              </a:ext>
            </a:extLst>
          </p:cNvPr>
          <p:cNvPicPr>
            <a:picLocks noChangeAspect="1"/>
          </p:cNvPicPr>
          <p:nvPr/>
        </p:nvPicPr>
        <p:blipFill rotWithShape="1">
          <a:blip r:embed="rId3"/>
          <a:srcRect l="48947"/>
          <a:stretch/>
        </p:blipFill>
        <p:spPr>
          <a:xfrm>
            <a:off x="6974684" y="2097880"/>
            <a:ext cx="3695699" cy="3152775"/>
          </a:xfrm>
          <a:prstGeom prst="rect">
            <a:avLst/>
          </a:prstGeom>
        </p:spPr>
      </p:pic>
    </p:spTree>
    <p:extLst>
      <p:ext uri="{BB962C8B-B14F-4D97-AF65-F5344CB8AC3E}">
        <p14:creationId xmlns:p14="http://schemas.microsoft.com/office/powerpoint/2010/main" val="1292069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p:txBody>
          <a:bodyPr>
            <a:normAutofit/>
          </a:bodyPr>
          <a:lstStyle/>
          <a:p>
            <a:r>
              <a:rPr lang="en-IN" sz="2800" b="0" dirty="0"/>
              <a:t>Effect of size of Data Set</a:t>
            </a:r>
          </a:p>
        </p:txBody>
      </p:sp>
      <p:sp>
        <p:nvSpPr>
          <p:cNvPr id="9" name="Content Placeholder 8">
            <a:extLst>
              <a:ext uri="{FF2B5EF4-FFF2-40B4-BE49-F238E27FC236}">
                <a16:creationId xmlns:a16="http://schemas.microsoft.com/office/drawing/2014/main" id="{7B465C6C-E336-45C9-B8C8-FFB256E8FAA8}"/>
              </a:ext>
            </a:extLst>
          </p:cNvPr>
          <p:cNvSpPr>
            <a:spLocks noGrp="1"/>
          </p:cNvSpPr>
          <p:nvPr>
            <p:ph sz="half" idx="2"/>
          </p:nvPr>
        </p:nvSpPr>
        <p:spPr>
          <a:xfrm>
            <a:off x="839788" y="2505075"/>
            <a:ext cx="5157787" cy="4233656"/>
          </a:xfrm>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600" dirty="0"/>
              <a:t> </a:t>
            </a:r>
            <a:endParaRPr lang="en-IN" sz="1800" dirty="0"/>
          </a:p>
          <a:p>
            <a:pPr marL="0" indent="0">
              <a:buNone/>
            </a:pPr>
            <a:r>
              <a:rPr lang="en-IN" sz="1800" dirty="0"/>
              <a:t>     p = 0.5 for hidden units and 0.8 for input layer</a:t>
            </a:r>
          </a:p>
        </p:txBody>
      </p:sp>
      <p:sp>
        <p:nvSpPr>
          <p:cNvPr id="12" name="Content Placeholder 11">
            <a:extLst>
              <a:ext uri="{FF2B5EF4-FFF2-40B4-BE49-F238E27FC236}">
                <a16:creationId xmlns:a16="http://schemas.microsoft.com/office/drawing/2014/main" id="{CCDF91AF-AA96-4106-8754-BD50FC8B5214}"/>
              </a:ext>
            </a:extLst>
          </p:cNvPr>
          <p:cNvSpPr>
            <a:spLocks noGrp="1"/>
          </p:cNvSpPr>
          <p:nvPr>
            <p:ph sz="quarter" idx="4"/>
          </p:nvPr>
        </p:nvSpPr>
        <p:spPr/>
        <p:txBody>
          <a:bodyPr>
            <a:normAutofit lnSpcReduction="10000"/>
          </a:bodyPr>
          <a:lstStyle/>
          <a:p>
            <a:pPr marL="0" indent="0">
              <a:buNone/>
            </a:pPr>
            <a:r>
              <a:rPr lang="en-IN" sz="2400" dirty="0"/>
              <a:t>For smaller data sets, the network “memorises” the outputs regardless of the application of dropout.</a:t>
            </a:r>
          </a:p>
          <a:p>
            <a:pPr marL="0" indent="0">
              <a:buNone/>
            </a:pPr>
            <a:endParaRPr lang="en-IN" sz="2400" dirty="0"/>
          </a:p>
          <a:p>
            <a:pPr marL="0" indent="0">
              <a:buNone/>
            </a:pPr>
            <a:r>
              <a:rPr lang="en-IN" sz="2400" dirty="0"/>
              <a:t>For very large data sets, the addition of noise by dropout is overridden by overfitting.</a:t>
            </a:r>
          </a:p>
          <a:p>
            <a:pPr marL="0" indent="0">
              <a:buNone/>
            </a:pPr>
            <a:endParaRPr lang="en-IN" sz="2400" dirty="0"/>
          </a:p>
          <a:p>
            <a:pPr marL="0" indent="0">
              <a:buNone/>
            </a:pPr>
            <a:r>
              <a:rPr lang="en-IN" sz="2400" dirty="0"/>
              <a:t>This puts a constraint on the size of the data set</a:t>
            </a:r>
          </a:p>
          <a:p>
            <a:pPr marL="0" indent="0">
              <a:buNone/>
            </a:pPr>
            <a:endParaRPr lang="en-IN" sz="2000" dirty="0"/>
          </a:p>
        </p:txBody>
      </p:sp>
      <p:pic>
        <p:nvPicPr>
          <p:cNvPr id="14" name="Picture 13">
            <a:extLst>
              <a:ext uri="{FF2B5EF4-FFF2-40B4-BE49-F238E27FC236}">
                <a16:creationId xmlns:a16="http://schemas.microsoft.com/office/drawing/2014/main" id="{FCBD5000-0015-4F5B-85AA-30605A06A4F4}"/>
              </a:ext>
            </a:extLst>
          </p:cNvPr>
          <p:cNvPicPr>
            <a:picLocks noChangeAspect="1"/>
          </p:cNvPicPr>
          <p:nvPr/>
        </p:nvPicPr>
        <p:blipFill>
          <a:blip r:embed="rId3"/>
          <a:stretch>
            <a:fillRect/>
          </a:stretch>
        </p:blipFill>
        <p:spPr>
          <a:xfrm>
            <a:off x="1399381" y="2594769"/>
            <a:ext cx="4038600" cy="3505200"/>
          </a:xfrm>
          <a:prstGeom prst="rect">
            <a:avLst/>
          </a:prstGeom>
        </p:spPr>
      </p:pic>
    </p:spTree>
    <p:extLst>
      <p:ext uri="{BB962C8B-B14F-4D97-AF65-F5344CB8AC3E}">
        <p14:creationId xmlns:p14="http://schemas.microsoft.com/office/powerpoint/2010/main" val="140597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a:xfrm>
            <a:off x="836612" y="1681163"/>
            <a:ext cx="7409690" cy="823912"/>
          </a:xfrm>
        </p:spPr>
        <p:txBody>
          <a:bodyPr>
            <a:normAutofit lnSpcReduction="10000"/>
          </a:bodyPr>
          <a:lstStyle/>
          <a:p>
            <a:r>
              <a:rPr lang="en-IN" sz="2800" b="0" dirty="0"/>
              <a:t>Effect of size of Data Set (</a:t>
            </a:r>
            <a:r>
              <a:rPr lang="en-US" sz="2000" b="0" dirty="0"/>
              <a:t>Determining Optimum Drop-out Rate for Neural Networks</a:t>
            </a:r>
            <a:r>
              <a:rPr lang="en-IN" sz="2800" b="0" dirty="0"/>
              <a:t>)</a:t>
            </a:r>
          </a:p>
        </p:txBody>
      </p:sp>
      <p:sp>
        <p:nvSpPr>
          <p:cNvPr id="9" name="Content Placeholder 8">
            <a:extLst>
              <a:ext uri="{FF2B5EF4-FFF2-40B4-BE49-F238E27FC236}">
                <a16:creationId xmlns:a16="http://schemas.microsoft.com/office/drawing/2014/main" id="{7B465C6C-E336-45C9-B8C8-FFB256E8FAA8}"/>
              </a:ext>
            </a:extLst>
          </p:cNvPr>
          <p:cNvSpPr>
            <a:spLocks noGrp="1"/>
          </p:cNvSpPr>
          <p:nvPr>
            <p:ph sz="half" idx="2"/>
          </p:nvPr>
        </p:nvSpPr>
        <p:spPr>
          <a:xfrm>
            <a:off x="839788" y="2505075"/>
            <a:ext cx="5157787" cy="4233656"/>
          </a:xfrm>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600" dirty="0"/>
              <a:t> </a:t>
            </a:r>
            <a:endParaRPr lang="en-IN" sz="1800" dirty="0"/>
          </a:p>
          <a:p>
            <a:pPr marL="0" indent="0">
              <a:buNone/>
            </a:pPr>
            <a:r>
              <a:rPr lang="en-IN" sz="1800" dirty="0"/>
              <a:t>     </a:t>
            </a:r>
          </a:p>
        </p:txBody>
      </p:sp>
      <p:pic>
        <p:nvPicPr>
          <p:cNvPr id="4" name="Picture 3">
            <a:extLst>
              <a:ext uri="{FF2B5EF4-FFF2-40B4-BE49-F238E27FC236}">
                <a16:creationId xmlns:a16="http://schemas.microsoft.com/office/drawing/2014/main" id="{FC126B38-63ED-47DD-9E10-0A2BD5755BEA}"/>
              </a:ext>
            </a:extLst>
          </p:cNvPr>
          <p:cNvPicPr>
            <a:picLocks noChangeAspect="1"/>
          </p:cNvPicPr>
          <p:nvPr/>
        </p:nvPicPr>
        <p:blipFill>
          <a:blip r:embed="rId3"/>
          <a:stretch>
            <a:fillRect/>
          </a:stretch>
        </p:blipFill>
        <p:spPr>
          <a:xfrm>
            <a:off x="839788" y="2505075"/>
            <a:ext cx="7409690" cy="3504468"/>
          </a:xfrm>
          <a:prstGeom prst="rect">
            <a:avLst/>
          </a:prstGeom>
        </p:spPr>
      </p:pic>
      <p:sp>
        <p:nvSpPr>
          <p:cNvPr id="6" name="TextBox 5">
            <a:extLst>
              <a:ext uri="{FF2B5EF4-FFF2-40B4-BE49-F238E27FC236}">
                <a16:creationId xmlns:a16="http://schemas.microsoft.com/office/drawing/2014/main" id="{177FA558-51EF-4DCF-B8A9-5A00EF85D6DE}"/>
              </a:ext>
            </a:extLst>
          </p:cNvPr>
          <p:cNvSpPr txBox="1"/>
          <p:nvPr/>
        </p:nvSpPr>
        <p:spPr>
          <a:xfrm>
            <a:off x="10293695" y="6169709"/>
            <a:ext cx="2117034" cy="646331"/>
          </a:xfrm>
          <a:prstGeom prst="rect">
            <a:avLst/>
          </a:prstGeom>
          <a:noFill/>
        </p:spPr>
        <p:txBody>
          <a:bodyPr wrap="square" rtlCol="0">
            <a:spAutoFit/>
          </a:bodyPr>
          <a:lstStyle/>
          <a:p>
            <a:r>
              <a:rPr lang="en-US" dirty="0"/>
              <a:t>Alexander </a:t>
            </a:r>
            <a:r>
              <a:rPr lang="en-US" dirty="0" err="1"/>
              <a:t>Pauls</a:t>
            </a:r>
            <a:r>
              <a:rPr lang="en-US" dirty="0"/>
              <a:t> </a:t>
            </a:r>
          </a:p>
          <a:p>
            <a:r>
              <a:rPr lang="en-US" dirty="0"/>
              <a:t>Josiah A Yoder</a:t>
            </a:r>
            <a:endParaRPr lang="en-IN" dirty="0"/>
          </a:p>
        </p:txBody>
      </p:sp>
    </p:spTree>
    <p:extLst>
      <p:ext uri="{BB962C8B-B14F-4D97-AF65-F5344CB8AC3E}">
        <p14:creationId xmlns:p14="http://schemas.microsoft.com/office/powerpoint/2010/main" val="3970145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Features (contd.)</a:t>
            </a:r>
          </a:p>
        </p:txBody>
      </p:sp>
      <p:sp>
        <p:nvSpPr>
          <p:cNvPr id="5" name="Text Placeholder 4">
            <a:extLst>
              <a:ext uri="{FF2B5EF4-FFF2-40B4-BE49-F238E27FC236}">
                <a16:creationId xmlns:a16="http://schemas.microsoft.com/office/drawing/2014/main" id="{DF055CCC-7979-4362-93D2-C9D93C0051AB}"/>
              </a:ext>
            </a:extLst>
          </p:cNvPr>
          <p:cNvSpPr>
            <a:spLocks noGrp="1"/>
          </p:cNvSpPr>
          <p:nvPr>
            <p:ph type="body" idx="1"/>
          </p:nvPr>
        </p:nvSpPr>
        <p:spPr>
          <a:xfrm>
            <a:off x="919301" y="1570134"/>
            <a:ext cx="7428603" cy="823912"/>
          </a:xfrm>
        </p:spPr>
        <p:txBody>
          <a:bodyPr>
            <a:normAutofit fontScale="85000" lnSpcReduction="20000"/>
          </a:bodyPr>
          <a:lstStyle/>
          <a:p>
            <a:r>
              <a:rPr lang="en-IN" sz="3300" b="0" dirty="0"/>
              <a:t>Effect of size of Data Set </a:t>
            </a:r>
            <a:r>
              <a:rPr lang="en-IN" sz="3600" b="0" dirty="0"/>
              <a:t>(</a:t>
            </a:r>
            <a:r>
              <a:rPr lang="en-US" sz="2800" b="0" dirty="0"/>
              <a:t>Determining Optimum Drop-out Rate for Neural Networks</a:t>
            </a:r>
            <a:r>
              <a:rPr lang="en-IN" sz="3600" b="0" dirty="0"/>
              <a:t>)</a:t>
            </a:r>
            <a:endParaRPr lang="en-IN" sz="2800" b="0" dirty="0"/>
          </a:p>
        </p:txBody>
      </p:sp>
      <p:sp>
        <p:nvSpPr>
          <p:cNvPr id="9" name="Content Placeholder 8">
            <a:extLst>
              <a:ext uri="{FF2B5EF4-FFF2-40B4-BE49-F238E27FC236}">
                <a16:creationId xmlns:a16="http://schemas.microsoft.com/office/drawing/2014/main" id="{7B465C6C-E336-45C9-B8C8-FFB256E8FAA8}"/>
              </a:ext>
            </a:extLst>
          </p:cNvPr>
          <p:cNvSpPr>
            <a:spLocks noGrp="1"/>
          </p:cNvSpPr>
          <p:nvPr>
            <p:ph sz="half" idx="2"/>
          </p:nvPr>
        </p:nvSpPr>
        <p:spPr>
          <a:xfrm>
            <a:off x="839788" y="2505075"/>
            <a:ext cx="5157787" cy="4233656"/>
          </a:xfrm>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600" dirty="0"/>
              <a:t> </a:t>
            </a:r>
            <a:endParaRPr lang="en-IN" sz="1800" dirty="0"/>
          </a:p>
          <a:p>
            <a:pPr marL="0" indent="0">
              <a:buNone/>
            </a:pPr>
            <a:r>
              <a:rPr lang="en-IN" sz="1800" dirty="0"/>
              <a:t>     </a:t>
            </a:r>
          </a:p>
        </p:txBody>
      </p:sp>
      <p:pic>
        <p:nvPicPr>
          <p:cNvPr id="6" name="Picture 5">
            <a:extLst>
              <a:ext uri="{FF2B5EF4-FFF2-40B4-BE49-F238E27FC236}">
                <a16:creationId xmlns:a16="http://schemas.microsoft.com/office/drawing/2014/main" id="{033D15E5-8F9F-4636-940C-0ACA280C4FA8}"/>
              </a:ext>
            </a:extLst>
          </p:cNvPr>
          <p:cNvPicPr>
            <a:picLocks noChangeAspect="1"/>
          </p:cNvPicPr>
          <p:nvPr/>
        </p:nvPicPr>
        <p:blipFill>
          <a:blip r:embed="rId3"/>
          <a:stretch>
            <a:fillRect/>
          </a:stretch>
        </p:blipFill>
        <p:spPr>
          <a:xfrm>
            <a:off x="919301" y="2545557"/>
            <a:ext cx="7428603" cy="3670189"/>
          </a:xfrm>
          <a:prstGeom prst="rect">
            <a:avLst/>
          </a:prstGeom>
        </p:spPr>
      </p:pic>
      <p:sp>
        <p:nvSpPr>
          <p:cNvPr id="10" name="TextBox 9">
            <a:extLst>
              <a:ext uri="{FF2B5EF4-FFF2-40B4-BE49-F238E27FC236}">
                <a16:creationId xmlns:a16="http://schemas.microsoft.com/office/drawing/2014/main" id="{DBC6B53B-32DE-493A-A781-1951994341DE}"/>
              </a:ext>
            </a:extLst>
          </p:cNvPr>
          <p:cNvSpPr txBox="1"/>
          <p:nvPr/>
        </p:nvSpPr>
        <p:spPr>
          <a:xfrm>
            <a:off x="10293695" y="6169709"/>
            <a:ext cx="2117034" cy="646331"/>
          </a:xfrm>
          <a:prstGeom prst="rect">
            <a:avLst/>
          </a:prstGeom>
          <a:noFill/>
        </p:spPr>
        <p:txBody>
          <a:bodyPr wrap="square" rtlCol="0">
            <a:spAutoFit/>
          </a:bodyPr>
          <a:lstStyle/>
          <a:p>
            <a:r>
              <a:rPr lang="en-US" dirty="0"/>
              <a:t>Alexander </a:t>
            </a:r>
            <a:r>
              <a:rPr lang="en-US" dirty="0" err="1"/>
              <a:t>Pauls</a:t>
            </a:r>
            <a:r>
              <a:rPr lang="en-US" dirty="0"/>
              <a:t> </a:t>
            </a:r>
          </a:p>
          <a:p>
            <a:r>
              <a:rPr lang="en-US" dirty="0"/>
              <a:t>Josiah A Yoder</a:t>
            </a:r>
            <a:endParaRPr lang="en-IN" dirty="0"/>
          </a:p>
        </p:txBody>
      </p:sp>
    </p:spTree>
    <p:extLst>
      <p:ext uri="{BB962C8B-B14F-4D97-AF65-F5344CB8AC3E}">
        <p14:creationId xmlns:p14="http://schemas.microsoft.com/office/powerpoint/2010/main" val="798620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Weight Scaling v/s Monte Carlo method</a:t>
            </a:r>
          </a:p>
        </p:txBody>
      </p:sp>
      <p:sp>
        <p:nvSpPr>
          <p:cNvPr id="8" name="Content Placeholder 7">
            <a:extLst>
              <a:ext uri="{FF2B5EF4-FFF2-40B4-BE49-F238E27FC236}">
                <a16:creationId xmlns:a16="http://schemas.microsoft.com/office/drawing/2014/main" id="{EE3D8B53-C016-4757-9C55-F77E16EF17F1}"/>
              </a:ext>
            </a:extLst>
          </p:cNvPr>
          <p:cNvSpPr>
            <a:spLocks noGrp="1"/>
          </p:cNvSpPr>
          <p:nvPr>
            <p:ph sz="half" idx="1"/>
          </p:nvPr>
        </p:nvSpPr>
        <p:spPr/>
        <p:txBody>
          <a:bodyPr>
            <a:normAutofit/>
          </a:bodyPr>
          <a:lstStyle/>
          <a:p>
            <a:pPr marL="0" indent="0">
              <a:buNone/>
            </a:pPr>
            <a:r>
              <a:rPr lang="en-IN" sz="2400" dirty="0"/>
              <a:t>A better and more correct approach in averaging the models after dropout is to use the Monte Carlo model, instead of the weight scaling.</a:t>
            </a:r>
          </a:p>
          <a:p>
            <a:pPr marL="0" indent="0">
              <a:buNone/>
            </a:pPr>
            <a:r>
              <a:rPr lang="en-IN" sz="2400" dirty="0"/>
              <a:t>The average is calculated over k neural networks.</a:t>
            </a:r>
          </a:p>
          <a:p>
            <a:pPr marL="0" indent="0">
              <a:buNone/>
            </a:pPr>
            <a:r>
              <a:rPr lang="en-IN" sz="2400" dirty="0"/>
              <a:t>The errors in the Monte Carlo averaging reduces to meet the true model average as k-&gt; infinity.</a:t>
            </a:r>
          </a:p>
          <a:p>
            <a:pPr marL="0" indent="0">
              <a:buNone/>
            </a:pPr>
            <a:r>
              <a:rPr lang="en-IN" sz="2400" dirty="0"/>
              <a:t>Note: Both these averaging approaches are stochastic in nature</a:t>
            </a:r>
          </a:p>
        </p:txBody>
      </p:sp>
      <p:pic>
        <p:nvPicPr>
          <p:cNvPr id="7" name="Picture 6">
            <a:extLst>
              <a:ext uri="{FF2B5EF4-FFF2-40B4-BE49-F238E27FC236}">
                <a16:creationId xmlns:a16="http://schemas.microsoft.com/office/drawing/2014/main" id="{DC8D1F99-6D05-4DDA-B516-C678A61DD80C}"/>
              </a:ext>
            </a:extLst>
          </p:cNvPr>
          <p:cNvPicPr>
            <a:picLocks noChangeAspect="1"/>
          </p:cNvPicPr>
          <p:nvPr/>
        </p:nvPicPr>
        <p:blipFill>
          <a:blip r:embed="rId3"/>
          <a:stretch>
            <a:fillRect/>
          </a:stretch>
        </p:blipFill>
        <p:spPr>
          <a:xfrm>
            <a:off x="6487436" y="2043431"/>
            <a:ext cx="4866364" cy="3915725"/>
          </a:xfrm>
          <a:prstGeom prst="rect">
            <a:avLst/>
          </a:prstGeom>
        </p:spPr>
      </p:pic>
    </p:spTree>
    <p:extLst>
      <p:ext uri="{BB962C8B-B14F-4D97-AF65-F5344CB8AC3E}">
        <p14:creationId xmlns:p14="http://schemas.microsoft.com/office/powerpoint/2010/main" val="2701160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7998-34A4-412E-8E0E-C061209D7DA0}"/>
              </a:ext>
            </a:extLst>
          </p:cNvPr>
          <p:cNvSpPr>
            <a:spLocks noGrp="1"/>
          </p:cNvSpPr>
          <p:nvPr>
            <p:ph type="title"/>
          </p:nvPr>
        </p:nvSpPr>
        <p:spPr/>
        <p:txBody>
          <a:bodyPr/>
          <a:lstStyle/>
          <a:p>
            <a:r>
              <a:rPr lang="en-IN" dirty="0">
                <a:latin typeface="Corbel" panose="020B0503020204020204" pitchFamily="34" charset="0"/>
              </a:rPr>
              <a:t>The Networks Discussed (contd.)</a:t>
            </a:r>
          </a:p>
        </p:txBody>
      </p:sp>
      <p:sp>
        <p:nvSpPr>
          <p:cNvPr id="3" name="Content Placeholder 2">
            <a:extLst>
              <a:ext uri="{FF2B5EF4-FFF2-40B4-BE49-F238E27FC236}">
                <a16:creationId xmlns:a16="http://schemas.microsoft.com/office/drawing/2014/main" id="{ACDC1396-BB84-4CCB-9ECD-BB75D74EB0EB}"/>
              </a:ext>
            </a:extLst>
          </p:cNvPr>
          <p:cNvSpPr>
            <a:spLocks noGrp="1"/>
          </p:cNvSpPr>
          <p:nvPr>
            <p:ph idx="1"/>
          </p:nvPr>
        </p:nvSpPr>
        <p:spPr/>
        <p:txBody>
          <a:bodyPr/>
          <a:lstStyle/>
          <a:p>
            <a:pPr marL="0" indent="0">
              <a:buNone/>
            </a:pPr>
            <a:r>
              <a:rPr lang="en-IN" dirty="0"/>
              <a:t>Restricted Boltzmann Machine (RBM)</a:t>
            </a:r>
          </a:p>
        </p:txBody>
      </p:sp>
      <p:sp>
        <p:nvSpPr>
          <p:cNvPr id="4" name="TextBox 3">
            <a:extLst>
              <a:ext uri="{FF2B5EF4-FFF2-40B4-BE49-F238E27FC236}">
                <a16:creationId xmlns:a16="http://schemas.microsoft.com/office/drawing/2014/main" id="{15190957-BE7B-42A5-95CB-3292EA7860CA}"/>
              </a:ext>
            </a:extLst>
          </p:cNvPr>
          <p:cNvSpPr txBox="1"/>
          <p:nvPr/>
        </p:nvSpPr>
        <p:spPr>
          <a:xfrm>
            <a:off x="6917635" y="2951922"/>
            <a:ext cx="4621695" cy="2308324"/>
          </a:xfrm>
          <a:prstGeom prst="rect">
            <a:avLst/>
          </a:prstGeom>
          <a:noFill/>
        </p:spPr>
        <p:txBody>
          <a:bodyPr wrap="square" rtlCol="0">
            <a:spAutoFit/>
          </a:bodyPr>
          <a:lstStyle/>
          <a:p>
            <a:pPr algn="l"/>
            <a:r>
              <a:rPr lang="en-US" sz="1800" b="0" i="0" dirty="0">
                <a:solidFill>
                  <a:srgbClr val="333333"/>
                </a:solidFill>
                <a:effectLst/>
                <a:latin typeface="Avenir-LT-W01_35-Light"/>
              </a:rPr>
              <a:t>In BM, a unit may act as input unit for feeding data or a hidden unit,</a:t>
            </a:r>
            <a:r>
              <a:rPr lang="en-US" dirty="0">
                <a:solidFill>
                  <a:srgbClr val="333333"/>
                </a:solidFill>
                <a:latin typeface="Avenir-LT-W01_35-Light"/>
              </a:rPr>
              <a:t> and after the computations are complete, acts as an output unit.</a:t>
            </a:r>
          </a:p>
          <a:p>
            <a:pPr algn="l"/>
            <a:endParaRPr lang="en-US" sz="1800" b="0" i="0" dirty="0">
              <a:solidFill>
                <a:srgbClr val="333333"/>
              </a:solidFill>
              <a:effectLst/>
              <a:latin typeface="Avenir-LT-W01_35-Light"/>
            </a:endParaRPr>
          </a:p>
          <a:p>
            <a:pPr algn="l"/>
            <a:r>
              <a:rPr lang="en-US" sz="1800" b="0" i="0" dirty="0">
                <a:solidFill>
                  <a:srgbClr val="333333"/>
                </a:solidFill>
                <a:effectLst/>
                <a:latin typeface="Avenir-LT-W01_35-Light"/>
              </a:rPr>
              <a:t>Restriction:- No 2 units on the same layer are connected.</a:t>
            </a:r>
            <a:endParaRPr lang="en-US" b="0" i="0" dirty="0">
              <a:solidFill>
                <a:srgbClr val="333333"/>
              </a:solidFill>
              <a:effectLst/>
              <a:latin typeface="Avenir-LT-W01_35-Light"/>
            </a:endParaRPr>
          </a:p>
          <a:p>
            <a:endParaRPr lang="en-IN" dirty="0"/>
          </a:p>
        </p:txBody>
      </p:sp>
      <p:pic>
        <p:nvPicPr>
          <p:cNvPr id="10" name="Picture 9">
            <a:extLst>
              <a:ext uri="{FF2B5EF4-FFF2-40B4-BE49-F238E27FC236}">
                <a16:creationId xmlns:a16="http://schemas.microsoft.com/office/drawing/2014/main" id="{13730F17-C560-4933-B8EE-36C98ABE26A3}"/>
              </a:ext>
            </a:extLst>
          </p:cNvPr>
          <p:cNvPicPr>
            <a:picLocks noChangeAspect="1"/>
          </p:cNvPicPr>
          <p:nvPr/>
        </p:nvPicPr>
        <p:blipFill rotWithShape="1">
          <a:blip r:embed="rId2"/>
          <a:srcRect l="19716" t="16538" r="22313" b="4758"/>
          <a:stretch/>
        </p:blipFill>
        <p:spPr>
          <a:xfrm>
            <a:off x="2286000" y="2278768"/>
            <a:ext cx="1886778" cy="3317413"/>
          </a:xfrm>
          <a:prstGeom prst="rect">
            <a:avLst/>
          </a:prstGeom>
        </p:spPr>
      </p:pic>
      <p:pic>
        <p:nvPicPr>
          <p:cNvPr id="6" name="Picture 5">
            <a:extLst>
              <a:ext uri="{FF2B5EF4-FFF2-40B4-BE49-F238E27FC236}">
                <a16:creationId xmlns:a16="http://schemas.microsoft.com/office/drawing/2014/main" id="{D77FE9C8-E095-4D7D-9157-019558A66D21}"/>
              </a:ext>
            </a:extLst>
          </p:cNvPr>
          <p:cNvPicPr>
            <a:picLocks noChangeAspect="1"/>
          </p:cNvPicPr>
          <p:nvPr/>
        </p:nvPicPr>
        <p:blipFill>
          <a:blip r:embed="rId3"/>
          <a:stretch>
            <a:fillRect/>
          </a:stretch>
        </p:blipFill>
        <p:spPr>
          <a:xfrm>
            <a:off x="2454486" y="5661806"/>
            <a:ext cx="1896020" cy="1030313"/>
          </a:xfrm>
          <a:prstGeom prst="rect">
            <a:avLst/>
          </a:prstGeom>
        </p:spPr>
      </p:pic>
    </p:spTree>
    <p:extLst>
      <p:ext uri="{BB962C8B-B14F-4D97-AF65-F5344CB8AC3E}">
        <p14:creationId xmlns:p14="http://schemas.microsoft.com/office/powerpoint/2010/main" val="1223661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Marginalizing Noise added by DropOut</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a:xfrm>
            <a:off x="838200" y="1825625"/>
            <a:ext cx="10515600" cy="4667250"/>
          </a:xfrm>
        </p:spPr>
        <p:txBody>
          <a:bodyPr>
            <a:normAutofit/>
          </a:bodyPr>
          <a:lstStyle/>
          <a:p>
            <a:pPr marL="457200" indent="-457200">
              <a:buAutoNum type="arabicPeriod"/>
            </a:pPr>
            <a:r>
              <a:rPr lang="en-IN" dirty="0"/>
              <a:t>Linear Regression:																																																																											</a:t>
            </a:r>
          </a:p>
          <a:p>
            <a:pPr marL="457200" indent="-457200">
              <a:buAutoNum type="arabicPeriod"/>
            </a:pPr>
            <a:r>
              <a:rPr lang="en-IN" dirty="0"/>
              <a:t>Logistic Regression: </a:t>
            </a:r>
            <a:r>
              <a:rPr lang="en-IN" sz="2400" dirty="0"/>
              <a:t>unlike linear regression, the distributions over inputs and gradients are Gaussian in nature. The method out-performs Monte-Carlo averaging in terms of training time and generalization, but gets weaker as the number of hidden layers increase.</a:t>
            </a:r>
          </a:p>
          <a:p>
            <a:pPr marL="0" indent="0">
              <a:buNone/>
            </a:pP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4E884B25-4BE1-44AB-9FC2-A5E17BA9ACAF}"/>
              </a:ext>
            </a:extLst>
          </p:cNvPr>
          <p:cNvPicPr>
            <a:picLocks noChangeAspect="1"/>
          </p:cNvPicPr>
          <p:nvPr/>
        </p:nvPicPr>
        <p:blipFill>
          <a:blip r:embed="rId3"/>
          <a:stretch>
            <a:fillRect/>
          </a:stretch>
        </p:blipFill>
        <p:spPr>
          <a:xfrm>
            <a:off x="5257800" y="1953246"/>
            <a:ext cx="1779104" cy="491780"/>
          </a:xfrm>
          <a:prstGeom prst="rect">
            <a:avLst/>
          </a:prstGeom>
        </p:spPr>
      </p:pic>
      <p:pic>
        <p:nvPicPr>
          <p:cNvPr id="6" name="Picture 5">
            <a:extLst>
              <a:ext uri="{FF2B5EF4-FFF2-40B4-BE49-F238E27FC236}">
                <a16:creationId xmlns:a16="http://schemas.microsoft.com/office/drawing/2014/main" id="{F994C122-1ADB-42D5-9283-67F8A5E02FEF}"/>
              </a:ext>
            </a:extLst>
          </p:cNvPr>
          <p:cNvPicPr>
            <a:picLocks noChangeAspect="1"/>
          </p:cNvPicPr>
          <p:nvPr/>
        </p:nvPicPr>
        <p:blipFill>
          <a:blip r:embed="rId4"/>
          <a:stretch>
            <a:fillRect/>
          </a:stretch>
        </p:blipFill>
        <p:spPr>
          <a:xfrm>
            <a:off x="4080426" y="2597904"/>
            <a:ext cx="4327581" cy="589820"/>
          </a:xfrm>
          <a:prstGeom prst="rect">
            <a:avLst/>
          </a:prstGeom>
        </p:spPr>
      </p:pic>
      <p:pic>
        <p:nvPicPr>
          <p:cNvPr id="8" name="Picture 7">
            <a:extLst>
              <a:ext uri="{FF2B5EF4-FFF2-40B4-BE49-F238E27FC236}">
                <a16:creationId xmlns:a16="http://schemas.microsoft.com/office/drawing/2014/main" id="{A3B1112E-4FAE-48F2-B2C9-8161CB95883F}"/>
              </a:ext>
            </a:extLst>
          </p:cNvPr>
          <p:cNvPicPr>
            <a:picLocks noChangeAspect="1"/>
          </p:cNvPicPr>
          <p:nvPr/>
        </p:nvPicPr>
        <p:blipFill>
          <a:blip r:embed="rId5"/>
          <a:stretch>
            <a:fillRect/>
          </a:stretch>
        </p:blipFill>
        <p:spPr>
          <a:xfrm>
            <a:off x="4080426" y="3231454"/>
            <a:ext cx="4327581" cy="580405"/>
          </a:xfrm>
          <a:prstGeom prst="rect">
            <a:avLst/>
          </a:prstGeom>
        </p:spPr>
      </p:pic>
      <p:pic>
        <p:nvPicPr>
          <p:cNvPr id="11" name="Picture 10">
            <a:extLst>
              <a:ext uri="{FF2B5EF4-FFF2-40B4-BE49-F238E27FC236}">
                <a16:creationId xmlns:a16="http://schemas.microsoft.com/office/drawing/2014/main" id="{4CAC4F70-810E-4270-A005-E2C7474F63F6}"/>
              </a:ext>
            </a:extLst>
          </p:cNvPr>
          <p:cNvPicPr>
            <a:picLocks noChangeAspect="1"/>
          </p:cNvPicPr>
          <p:nvPr/>
        </p:nvPicPr>
        <p:blipFill>
          <a:blip r:embed="rId6"/>
          <a:stretch>
            <a:fillRect/>
          </a:stretch>
        </p:blipFill>
        <p:spPr>
          <a:xfrm>
            <a:off x="4439228" y="3946796"/>
            <a:ext cx="3609975" cy="666750"/>
          </a:xfrm>
          <a:prstGeom prst="rect">
            <a:avLst/>
          </a:prstGeom>
        </p:spPr>
      </p:pic>
      <p:pic>
        <p:nvPicPr>
          <p:cNvPr id="13" name="Picture 12">
            <a:extLst>
              <a:ext uri="{FF2B5EF4-FFF2-40B4-BE49-F238E27FC236}">
                <a16:creationId xmlns:a16="http://schemas.microsoft.com/office/drawing/2014/main" id="{8CC1841B-F89D-499C-B923-243B8475B4C5}"/>
              </a:ext>
            </a:extLst>
          </p:cNvPr>
          <p:cNvPicPr>
            <a:picLocks noChangeAspect="1"/>
          </p:cNvPicPr>
          <p:nvPr/>
        </p:nvPicPr>
        <p:blipFill>
          <a:blip r:embed="rId7"/>
          <a:stretch>
            <a:fillRect/>
          </a:stretch>
        </p:blipFill>
        <p:spPr>
          <a:xfrm>
            <a:off x="9688083" y="3325580"/>
            <a:ext cx="1962150" cy="295275"/>
          </a:xfrm>
          <a:prstGeom prst="rect">
            <a:avLst/>
          </a:prstGeom>
        </p:spPr>
      </p:pic>
      <p:pic>
        <p:nvPicPr>
          <p:cNvPr id="15" name="Picture 14">
            <a:extLst>
              <a:ext uri="{FF2B5EF4-FFF2-40B4-BE49-F238E27FC236}">
                <a16:creationId xmlns:a16="http://schemas.microsoft.com/office/drawing/2014/main" id="{DFA53A37-BC8C-49C4-8622-73F7839C7876}"/>
              </a:ext>
            </a:extLst>
          </p:cNvPr>
          <p:cNvPicPr>
            <a:picLocks noChangeAspect="1"/>
          </p:cNvPicPr>
          <p:nvPr/>
        </p:nvPicPr>
        <p:blipFill>
          <a:blip r:embed="rId8"/>
          <a:stretch>
            <a:fillRect/>
          </a:stretch>
        </p:blipFill>
        <p:spPr>
          <a:xfrm>
            <a:off x="10173279" y="3977733"/>
            <a:ext cx="885825" cy="238125"/>
          </a:xfrm>
          <a:prstGeom prst="rect">
            <a:avLst/>
          </a:prstGeom>
        </p:spPr>
      </p:pic>
    </p:spTree>
    <p:extLst>
      <p:ext uri="{BB962C8B-B14F-4D97-AF65-F5344CB8AC3E}">
        <p14:creationId xmlns:p14="http://schemas.microsoft.com/office/powerpoint/2010/main" val="2085125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DropOut with Multiplicative Gaussian Noise</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2400" dirty="0"/>
              <a:t>Mean for Gaussian random variable is taken as 1 and the variance is given by (1-p)/p to correspond to the Bernoulli random variable. Variance becomes a tuneable parameter.</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3283D214-4569-47F8-B7DE-2B270838DF1F}"/>
              </a:ext>
            </a:extLst>
          </p:cNvPr>
          <p:cNvPicPr>
            <a:picLocks noChangeAspect="1"/>
          </p:cNvPicPr>
          <p:nvPr/>
        </p:nvPicPr>
        <p:blipFill>
          <a:blip r:embed="rId3"/>
          <a:stretch>
            <a:fillRect/>
          </a:stretch>
        </p:blipFill>
        <p:spPr>
          <a:xfrm>
            <a:off x="2060609" y="2308892"/>
            <a:ext cx="8070781" cy="1120108"/>
          </a:xfrm>
          <a:prstGeom prst="rect">
            <a:avLst/>
          </a:prstGeom>
        </p:spPr>
      </p:pic>
      <p:pic>
        <p:nvPicPr>
          <p:cNvPr id="4" name="Picture 3">
            <a:extLst>
              <a:ext uri="{FF2B5EF4-FFF2-40B4-BE49-F238E27FC236}">
                <a16:creationId xmlns:a16="http://schemas.microsoft.com/office/drawing/2014/main" id="{6F6764E0-23BC-4454-B0D3-3574EEE0BD7B}"/>
              </a:ext>
            </a:extLst>
          </p:cNvPr>
          <p:cNvPicPr>
            <a:picLocks noChangeAspect="1"/>
          </p:cNvPicPr>
          <p:nvPr/>
        </p:nvPicPr>
        <p:blipFill>
          <a:blip r:embed="rId4"/>
          <a:stretch>
            <a:fillRect/>
          </a:stretch>
        </p:blipFill>
        <p:spPr>
          <a:xfrm>
            <a:off x="6307828" y="5000004"/>
            <a:ext cx="5400675" cy="723900"/>
          </a:xfrm>
          <a:prstGeom prst="rect">
            <a:avLst/>
          </a:prstGeom>
        </p:spPr>
      </p:pic>
      <p:pic>
        <p:nvPicPr>
          <p:cNvPr id="7" name="Picture 6">
            <a:extLst>
              <a:ext uri="{FF2B5EF4-FFF2-40B4-BE49-F238E27FC236}">
                <a16:creationId xmlns:a16="http://schemas.microsoft.com/office/drawing/2014/main" id="{FD1AAD75-A242-427B-AF6A-A6C81CE5201E}"/>
              </a:ext>
            </a:extLst>
          </p:cNvPr>
          <p:cNvPicPr>
            <a:picLocks noChangeAspect="1"/>
          </p:cNvPicPr>
          <p:nvPr/>
        </p:nvPicPr>
        <p:blipFill>
          <a:blip r:embed="rId5"/>
          <a:stretch>
            <a:fillRect/>
          </a:stretch>
        </p:blipFill>
        <p:spPr>
          <a:xfrm>
            <a:off x="6307828" y="5824336"/>
            <a:ext cx="2869096" cy="705253"/>
          </a:xfrm>
          <a:prstGeom prst="rect">
            <a:avLst/>
          </a:prstGeom>
        </p:spPr>
      </p:pic>
    </p:spTree>
    <p:extLst>
      <p:ext uri="{BB962C8B-B14F-4D97-AF65-F5344CB8AC3E}">
        <p14:creationId xmlns:p14="http://schemas.microsoft.com/office/powerpoint/2010/main" val="2172181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Conclusion</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r>
              <a:rPr lang="en-IN" sz="2400" dirty="0"/>
              <a:t>DropOut improves performance of a standard neural network, as well as graphical models such as RBMs.</a:t>
            </a:r>
          </a:p>
          <a:p>
            <a:r>
              <a:rPr lang="en-IN" sz="2400" dirty="0"/>
              <a:t>Major drawback is the increase in training time, due to noisy parameter updates.</a:t>
            </a:r>
          </a:p>
          <a:p>
            <a:r>
              <a:rPr lang="en-IN" sz="2400" dirty="0"/>
              <a:t>A valid trade-off between increased training time and reducing overfitting.</a:t>
            </a:r>
          </a:p>
          <a:p>
            <a:r>
              <a:rPr lang="en-IN" sz="2400" dirty="0"/>
              <a:t>A way to reduce the training time :- marginalise the noise to get a regularizer to obtain same results as dropout (for linear regression :- L2 regularization).  </a:t>
            </a:r>
          </a:p>
          <a:p>
            <a:pPr marL="457200" lvl="1" indent="0">
              <a:buNone/>
            </a:pPr>
            <a:endParaRPr lang="en-IN" dirty="0"/>
          </a:p>
        </p:txBody>
      </p:sp>
    </p:spTree>
    <p:extLst>
      <p:ext uri="{BB962C8B-B14F-4D97-AF65-F5344CB8AC3E}">
        <p14:creationId xmlns:p14="http://schemas.microsoft.com/office/powerpoint/2010/main" val="1515740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How Convolution Network Works</a:t>
            </a:r>
          </a:p>
        </p:txBody>
      </p:sp>
      <p:sp>
        <p:nvSpPr>
          <p:cNvPr id="6" name="Content Placeholder 5">
            <a:extLst>
              <a:ext uri="{FF2B5EF4-FFF2-40B4-BE49-F238E27FC236}">
                <a16:creationId xmlns:a16="http://schemas.microsoft.com/office/drawing/2014/main" id="{D1D11C3B-A86B-4EA0-9CA1-1C210FE2C785}"/>
              </a:ext>
            </a:extLst>
          </p:cNvPr>
          <p:cNvSpPr>
            <a:spLocks noGrp="1"/>
          </p:cNvSpPr>
          <p:nvPr>
            <p:ph idx="1"/>
          </p:nvPr>
        </p:nvSpPr>
        <p:spPr/>
        <p:txBody>
          <a:bodyPr>
            <a:normAutofit/>
          </a:bodyPr>
          <a:lstStyle/>
          <a:p>
            <a:pPr marL="0" indent="0">
              <a:buNone/>
            </a:pPr>
            <a:r>
              <a:rPr lang="en-IN" sz="2400" dirty="0"/>
              <a:t>Every layer in the CNN would choose a kernel which would detect specify features.</a:t>
            </a:r>
          </a:p>
          <a:p>
            <a:pPr marL="0" indent="0">
              <a:buNone/>
            </a:pPr>
            <a:r>
              <a:rPr lang="en-IN" sz="2400" dirty="0"/>
              <a:t>The deeper layers in DCN can detect complex features.</a:t>
            </a:r>
          </a:p>
          <a:p>
            <a:pPr marL="0" indent="0">
              <a:buNone/>
            </a:pPr>
            <a:endParaRPr lang="en-IN" sz="2400" dirty="0"/>
          </a:p>
        </p:txBody>
      </p:sp>
      <p:pic>
        <p:nvPicPr>
          <p:cNvPr id="8" name="Content Placeholder 2">
            <a:extLst>
              <a:ext uri="{FF2B5EF4-FFF2-40B4-BE49-F238E27FC236}">
                <a16:creationId xmlns:a16="http://schemas.microsoft.com/office/drawing/2014/main" id="{D537BDDB-636B-4471-A8F1-A6B01F7A6065}"/>
              </a:ext>
            </a:extLst>
          </p:cNvPr>
          <p:cNvPicPr>
            <a:picLocks noChangeAspect="1"/>
          </p:cNvPicPr>
          <p:nvPr/>
        </p:nvPicPr>
        <p:blipFill>
          <a:blip r:embed="rId3"/>
          <a:stretch>
            <a:fillRect/>
          </a:stretch>
        </p:blipFill>
        <p:spPr>
          <a:xfrm>
            <a:off x="2667000" y="3193118"/>
            <a:ext cx="6858000" cy="1914525"/>
          </a:xfrm>
          <a:prstGeom prst="rect">
            <a:avLst/>
          </a:prstGeom>
        </p:spPr>
      </p:pic>
    </p:spTree>
    <p:extLst>
      <p:ext uri="{BB962C8B-B14F-4D97-AF65-F5344CB8AC3E}">
        <p14:creationId xmlns:p14="http://schemas.microsoft.com/office/powerpoint/2010/main" val="201289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How Convolution Network Works (contd.)</a:t>
            </a:r>
          </a:p>
        </p:txBody>
      </p:sp>
      <p:pic>
        <p:nvPicPr>
          <p:cNvPr id="4" name="Picture 3">
            <a:extLst>
              <a:ext uri="{FF2B5EF4-FFF2-40B4-BE49-F238E27FC236}">
                <a16:creationId xmlns:a16="http://schemas.microsoft.com/office/drawing/2014/main" id="{FB4EDB75-022C-4E37-B727-439B315FBBB0}"/>
              </a:ext>
            </a:extLst>
          </p:cNvPr>
          <p:cNvPicPr>
            <a:picLocks noChangeAspect="1"/>
          </p:cNvPicPr>
          <p:nvPr/>
        </p:nvPicPr>
        <p:blipFill>
          <a:blip r:embed="rId3"/>
          <a:stretch>
            <a:fillRect/>
          </a:stretch>
        </p:blipFill>
        <p:spPr>
          <a:xfrm>
            <a:off x="926779" y="3267145"/>
            <a:ext cx="7913294" cy="3590855"/>
          </a:xfrm>
          <a:prstGeom prst="rect">
            <a:avLst/>
          </a:prstGeom>
        </p:spPr>
      </p:pic>
      <p:sp>
        <p:nvSpPr>
          <p:cNvPr id="6" name="Content Placeholder 5">
            <a:extLst>
              <a:ext uri="{FF2B5EF4-FFF2-40B4-BE49-F238E27FC236}">
                <a16:creationId xmlns:a16="http://schemas.microsoft.com/office/drawing/2014/main" id="{D157A7D8-2E41-4377-ADB0-EB64277D510F}"/>
              </a:ext>
            </a:extLst>
          </p:cNvPr>
          <p:cNvSpPr>
            <a:spLocks noGrp="1"/>
          </p:cNvSpPr>
          <p:nvPr>
            <p:ph idx="1"/>
          </p:nvPr>
        </p:nvSpPr>
        <p:spPr>
          <a:xfrm>
            <a:off x="838200" y="1510748"/>
            <a:ext cx="10515600" cy="4666215"/>
          </a:xfrm>
        </p:spPr>
        <p:txBody>
          <a:bodyPr>
            <a:normAutofit/>
          </a:bodyPr>
          <a:lstStyle/>
          <a:p>
            <a:pPr marL="0" indent="0">
              <a:buNone/>
            </a:pPr>
            <a:r>
              <a:rPr lang="en-IN" sz="2400" dirty="0"/>
              <a:t>3X3 kernel with strife 1. In the example dataset, Grayscale was used =&gt; one layer of kernel. RGB, each colour is convolved in each layer, giving 3 feature maps.</a:t>
            </a:r>
          </a:p>
          <a:p>
            <a:pPr marL="0" indent="0">
              <a:buNone/>
            </a:pPr>
            <a:r>
              <a:rPr lang="en-IN" sz="2400" dirty="0"/>
              <a:t>Padding is done if more number of operations are required (Feature map would of size 3X3 if padding was not applied.)</a:t>
            </a:r>
          </a:p>
        </p:txBody>
      </p:sp>
    </p:spTree>
    <p:extLst>
      <p:ext uri="{BB962C8B-B14F-4D97-AF65-F5344CB8AC3E}">
        <p14:creationId xmlns:p14="http://schemas.microsoft.com/office/powerpoint/2010/main" val="362516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How Convolution Network Works (contd.)</a:t>
            </a:r>
          </a:p>
        </p:txBody>
      </p:sp>
      <p:sp>
        <p:nvSpPr>
          <p:cNvPr id="6" name="Content Placeholder 5">
            <a:extLst>
              <a:ext uri="{FF2B5EF4-FFF2-40B4-BE49-F238E27FC236}">
                <a16:creationId xmlns:a16="http://schemas.microsoft.com/office/drawing/2014/main" id="{D157A7D8-2E41-4377-ADB0-EB64277D510F}"/>
              </a:ext>
            </a:extLst>
          </p:cNvPr>
          <p:cNvSpPr>
            <a:spLocks noGrp="1"/>
          </p:cNvSpPr>
          <p:nvPr>
            <p:ph idx="1"/>
          </p:nvPr>
        </p:nvSpPr>
        <p:spPr/>
        <p:txBody>
          <a:bodyPr>
            <a:normAutofit/>
          </a:bodyPr>
          <a:lstStyle/>
          <a:p>
            <a:pPr marL="0" indent="0">
              <a:buNone/>
            </a:pPr>
            <a:r>
              <a:rPr lang="en-IN" sz="2400" dirty="0"/>
              <a:t>Max-pooling prevents overfitting. (Finer details are not required to predict the correct output, prevents overfitting)</a:t>
            </a:r>
          </a:p>
          <a:p>
            <a:pPr marL="0" indent="0">
              <a:buNone/>
            </a:pPr>
            <a:r>
              <a:rPr lang="en-IN" sz="2400" dirty="0"/>
              <a:t>The above layers extract the features from the images and these are fed to a fully connected network to predict outputs.</a:t>
            </a:r>
          </a:p>
          <a:p>
            <a:pPr marL="0" indent="0">
              <a:buNone/>
            </a:pPr>
            <a:endParaRPr lang="en-IN" sz="2400" dirty="0"/>
          </a:p>
          <a:p>
            <a:pPr marL="0" indent="0">
              <a:buNone/>
            </a:pPr>
            <a:endParaRPr lang="en-IN" sz="2400" dirty="0"/>
          </a:p>
        </p:txBody>
      </p:sp>
      <p:pic>
        <p:nvPicPr>
          <p:cNvPr id="8" name="Picture 7">
            <a:extLst>
              <a:ext uri="{FF2B5EF4-FFF2-40B4-BE49-F238E27FC236}">
                <a16:creationId xmlns:a16="http://schemas.microsoft.com/office/drawing/2014/main" id="{D44428E4-0318-410D-8D48-F98865D8D545}"/>
              </a:ext>
            </a:extLst>
          </p:cNvPr>
          <p:cNvPicPr>
            <a:picLocks noChangeAspect="1"/>
          </p:cNvPicPr>
          <p:nvPr/>
        </p:nvPicPr>
        <p:blipFill>
          <a:blip r:embed="rId3"/>
          <a:stretch>
            <a:fillRect/>
          </a:stretch>
        </p:blipFill>
        <p:spPr>
          <a:xfrm>
            <a:off x="914400" y="3429000"/>
            <a:ext cx="5744609" cy="3053377"/>
          </a:xfrm>
          <a:prstGeom prst="rect">
            <a:avLst/>
          </a:prstGeom>
        </p:spPr>
      </p:pic>
      <p:sp>
        <p:nvSpPr>
          <p:cNvPr id="9" name="TextBox 8">
            <a:extLst>
              <a:ext uri="{FF2B5EF4-FFF2-40B4-BE49-F238E27FC236}">
                <a16:creationId xmlns:a16="http://schemas.microsoft.com/office/drawing/2014/main" id="{3C7EFC3A-E796-4041-830C-C0DE82F4861E}"/>
              </a:ext>
            </a:extLst>
          </p:cNvPr>
          <p:cNvSpPr txBox="1"/>
          <p:nvPr/>
        </p:nvSpPr>
        <p:spPr>
          <a:xfrm>
            <a:off x="8666922" y="5441861"/>
            <a:ext cx="3150705" cy="1200329"/>
          </a:xfrm>
          <a:prstGeom prst="rect">
            <a:avLst/>
          </a:prstGeom>
          <a:noFill/>
        </p:spPr>
        <p:txBody>
          <a:bodyPr wrap="square" rtlCol="0">
            <a:spAutoFit/>
          </a:bodyPr>
          <a:lstStyle/>
          <a:p>
            <a:r>
              <a:rPr lang="en-US" dirty="0">
                <a:hlinkClick r:id="rId4"/>
              </a:rPr>
              <a:t>How to Visualize Filters and Feature Maps in Convolutional Neural Networks (machinelearningmastery.com)</a:t>
            </a:r>
            <a:endParaRPr lang="en-IN" dirty="0"/>
          </a:p>
        </p:txBody>
      </p:sp>
    </p:spTree>
    <p:extLst>
      <p:ext uri="{BB962C8B-B14F-4D97-AF65-F5344CB8AC3E}">
        <p14:creationId xmlns:p14="http://schemas.microsoft.com/office/powerpoint/2010/main" val="2709726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Averaging the parameters</a:t>
            </a:r>
          </a:p>
        </p:txBody>
      </p:sp>
      <p:pic>
        <p:nvPicPr>
          <p:cNvPr id="4" name="Picture 3">
            <a:extLst>
              <a:ext uri="{FF2B5EF4-FFF2-40B4-BE49-F238E27FC236}">
                <a16:creationId xmlns:a16="http://schemas.microsoft.com/office/drawing/2014/main" id="{FC2A93C8-B328-4CAD-931E-3CAE4318A340}"/>
              </a:ext>
            </a:extLst>
          </p:cNvPr>
          <p:cNvPicPr>
            <a:picLocks noChangeAspect="1"/>
          </p:cNvPicPr>
          <p:nvPr/>
        </p:nvPicPr>
        <p:blipFill>
          <a:blip r:embed="rId3"/>
          <a:stretch>
            <a:fillRect/>
          </a:stretch>
        </p:blipFill>
        <p:spPr>
          <a:xfrm>
            <a:off x="838200" y="2143126"/>
            <a:ext cx="5381625" cy="2776744"/>
          </a:xfrm>
          <a:prstGeom prst="rect">
            <a:avLst/>
          </a:prstGeom>
        </p:spPr>
      </p:pic>
    </p:spTree>
    <p:extLst>
      <p:ext uri="{BB962C8B-B14F-4D97-AF65-F5344CB8AC3E}">
        <p14:creationId xmlns:p14="http://schemas.microsoft.com/office/powerpoint/2010/main" val="131804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7998-34A4-412E-8E0E-C061209D7DA0}"/>
              </a:ext>
            </a:extLst>
          </p:cNvPr>
          <p:cNvSpPr>
            <a:spLocks noGrp="1"/>
          </p:cNvSpPr>
          <p:nvPr>
            <p:ph type="title"/>
          </p:nvPr>
        </p:nvSpPr>
        <p:spPr/>
        <p:txBody>
          <a:bodyPr/>
          <a:lstStyle/>
          <a:p>
            <a:r>
              <a:rPr lang="en-IN" dirty="0">
                <a:latin typeface="Corbel" panose="020B0503020204020204" pitchFamily="34" charset="0"/>
              </a:rPr>
              <a:t>The Networks Discussed (contd.)</a:t>
            </a:r>
          </a:p>
        </p:txBody>
      </p:sp>
      <p:sp>
        <p:nvSpPr>
          <p:cNvPr id="3" name="Content Placeholder 2">
            <a:extLst>
              <a:ext uri="{FF2B5EF4-FFF2-40B4-BE49-F238E27FC236}">
                <a16:creationId xmlns:a16="http://schemas.microsoft.com/office/drawing/2014/main" id="{ACDC1396-BB84-4CCB-9ECD-BB75D74EB0EB}"/>
              </a:ext>
            </a:extLst>
          </p:cNvPr>
          <p:cNvSpPr>
            <a:spLocks noGrp="1"/>
          </p:cNvSpPr>
          <p:nvPr>
            <p:ph idx="1"/>
          </p:nvPr>
        </p:nvSpPr>
        <p:spPr/>
        <p:txBody>
          <a:bodyPr/>
          <a:lstStyle/>
          <a:p>
            <a:pPr marL="0" indent="0">
              <a:buNone/>
            </a:pPr>
            <a:r>
              <a:rPr lang="en-IN" dirty="0"/>
              <a:t>    Deep Belief Network (DBN)		 Deep Boltzmann Machine (DBN)</a:t>
            </a:r>
          </a:p>
        </p:txBody>
      </p:sp>
      <p:pic>
        <p:nvPicPr>
          <p:cNvPr id="6" name="Picture 5">
            <a:extLst>
              <a:ext uri="{FF2B5EF4-FFF2-40B4-BE49-F238E27FC236}">
                <a16:creationId xmlns:a16="http://schemas.microsoft.com/office/drawing/2014/main" id="{E31F04D5-19C5-4753-9E12-5DF78AB90839}"/>
              </a:ext>
            </a:extLst>
          </p:cNvPr>
          <p:cNvPicPr>
            <a:picLocks noChangeAspect="1"/>
          </p:cNvPicPr>
          <p:nvPr/>
        </p:nvPicPr>
        <p:blipFill>
          <a:blip r:embed="rId2"/>
          <a:stretch>
            <a:fillRect/>
          </a:stretch>
        </p:blipFill>
        <p:spPr>
          <a:xfrm>
            <a:off x="904461" y="2432257"/>
            <a:ext cx="4241434" cy="2686050"/>
          </a:xfrm>
          <a:prstGeom prst="rect">
            <a:avLst/>
          </a:prstGeom>
        </p:spPr>
      </p:pic>
      <p:sp>
        <p:nvSpPr>
          <p:cNvPr id="10" name="TextBox 9">
            <a:extLst>
              <a:ext uri="{FF2B5EF4-FFF2-40B4-BE49-F238E27FC236}">
                <a16:creationId xmlns:a16="http://schemas.microsoft.com/office/drawing/2014/main" id="{DF6B8248-FF1E-4C26-B20F-8DA2C638094A}"/>
              </a:ext>
            </a:extLst>
          </p:cNvPr>
          <p:cNvSpPr txBox="1"/>
          <p:nvPr/>
        </p:nvSpPr>
        <p:spPr>
          <a:xfrm>
            <a:off x="904461" y="6181448"/>
            <a:ext cx="3955774" cy="369332"/>
          </a:xfrm>
          <a:prstGeom prst="rect">
            <a:avLst/>
          </a:prstGeom>
          <a:noFill/>
        </p:spPr>
        <p:txBody>
          <a:bodyPr wrap="square" rtlCol="0">
            <a:spAutoFit/>
          </a:bodyPr>
          <a:lstStyle/>
          <a:p>
            <a:r>
              <a:rPr lang="en-IN" dirty="0"/>
              <a:t>Some layers have directed connections</a:t>
            </a:r>
          </a:p>
        </p:txBody>
      </p:sp>
      <p:sp>
        <p:nvSpPr>
          <p:cNvPr id="11" name="TextBox 10">
            <a:extLst>
              <a:ext uri="{FF2B5EF4-FFF2-40B4-BE49-F238E27FC236}">
                <a16:creationId xmlns:a16="http://schemas.microsoft.com/office/drawing/2014/main" id="{A8DD4856-2002-4C1E-8262-821245F995C0}"/>
              </a:ext>
            </a:extLst>
          </p:cNvPr>
          <p:cNvSpPr txBox="1"/>
          <p:nvPr/>
        </p:nvSpPr>
        <p:spPr>
          <a:xfrm>
            <a:off x="6569765" y="5724939"/>
            <a:ext cx="4860235" cy="369332"/>
          </a:xfrm>
          <a:prstGeom prst="rect">
            <a:avLst/>
          </a:prstGeom>
          <a:noFill/>
        </p:spPr>
        <p:txBody>
          <a:bodyPr wrap="square" rtlCol="0">
            <a:spAutoFit/>
          </a:bodyPr>
          <a:lstStyle/>
          <a:p>
            <a:r>
              <a:rPr lang="en-IN" dirty="0"/>
              <a:t>Have undirected connections between layers</a:t>
            </a:r>
          </a:p>
        </p:txBody>
      </p:sp>
      <p:pic>
        <p:nvPicPr>
          <p:cNvPr id="13" name="Picture 12">
            <a:extLst>
              <a:ext uri="{FF2B5EF4-FFF2-40B4-BE49-F238E27FC236}">
                <a16:creationId xmlns:a16="http://schemas.microsoft.com/office/drawing/2014/main" id="{9483BA56-82F1-4CAD-A902-80A228B41049}"/>
              </a:ext>
            </a:extLst>
          </p:cNvPr>
          <p:cNvPicPr>
            <a:picLocks noChangeAspect="1"/>
          </p:cNvPicPr>
          <p:nvPr/>
        </p:nvPicPr>
        <p:blipFill>
          <a:blip r:embed="rId3"/>
          <a:stretch>
            <a:fillRect/>
          </a:stretch>
        </p:blipFill>
        <p:spPr>
          <a:xfrm>
            <a:off x="762000" y="5118307"/>
            <a:ext cx="1627773" cy="432854"/>
          </a:xfrm>
          <a:prstGeom prst="rect">
            <a:avLst/>
          </a:prstGeom>
        </p:spPr>
      </p:pic>
      <p:pic>
        <p:nvPicPr>
          <p:cNvPr id="14" name="Picture 13">
            <a:extLst>
              <a:ext uri="{FF2B5EF4-FFF2-40B4-BE49-F238E27FC236}">
                <a16:creationId xmlns:a16="http://schemas.microsoft.com/office/drawing/2014/main" id="{15AA739F-276B-40B1-B577-B52B731C4F3F}"/>
              </a:ext>
            </a:extLst>
          </p:cNvPr>
          <p:cNvPicPr>
            <a:picLocks noChangeAspect="1"/>
          </p:cNvPicPr>
          <p:nvPr/>
        </p:nvPicPr>
        <p:blipFill rotWithShape="1">
          <a:blip r:embed="rId4"/>
          <a:srcRect t="26301" b="15629"/>
          <a:stretch/>
        </p:blipFill>
        <p:spPr>
          <a:xfrm>
            <a:off x="2465973" y="5185775"/>
            <a:ext cx="2099381" cy="297917"/>
          </a:xfrm>
          <a:prstGeom prst="rect">
            <a:avLst/>
          </a:prstGeom>
        </p:spPr>
      </p:pic>
      <p:pic>
        <p:nvPicPr>
          <p:cNvPr id="16" name="Picture 15">
            <a:extLst>
              <a:ext uri="{FF2B5EF4-FFF2-40B4-BE49-F238E27FC236}">
                <a16:creationId xmlns:a16="http://schemas.microsoft.com/office/drawing/2014/main" id="{C3CACEEF-2091-497F-8467-44E8EFEF60BC}"/>
              </a:ext>
            </a:extLst>
          </p:cNvPr>
          <p:cNvPicPr>
            <a:picLocks noChangeAspect="1"/>
          </p:cNvPicPr>
          <p:nvPr/>
        </p:nvPicPr>
        <p:blipFill>
          <a:blip r:embed="rId5"/>
          <a:stretch>
            <a:fillRect/>
          </a:stretch>
        </p:blipFill>
        <p:spPr>
          <a:xfrm>
            <a:off x="838200" y="5610622"/>
            <a:ext cx="1200150" cy="400050"/>
          </a:xfrm>
          <a:prstGeom prst="rect">
            <a:avLst/>
          </a:prstGeom>
        </p:spPr>
      </p:pic>
      <p:pic>
        <p:nvPicPr>
          <p:cNvPr id="18" name="Picture 17">
            <a:extLst>
              <a:ext uri="{FF2B5EF4-FFF2-40B4-BE49-F238E27FC236}">
                <a16:creationId xmlns:a16="http://schemas.microsoft.com/office/drawing/2014/main" id="{CB1FA6F0-C89E-4E1F-8A6C-65E40CDC1474}"/>
              </a:ext>
            </a:extLst>
          </p:cNvPr>
          <p:cNvPicPr>
            <a:picLocks noChangeAspect="1"/>
          </p:cNvPicPr>
          <p:nvPr/>
        </p:nvPicPr>
        <p:blipFill>
          <a:blip r:embed="rId6"/>
          <a:stretch>
            <a:fillRect/>
          </a:stretch>
        </p:blipFill>
        <p:spPr>
          <a:xfrm>
            <a:off x="2465973" y="5648722"/>
            <a:ext cx="1885950" cy="323850"/>
          </a:xfrm>
          <a:prstGeom prst="rect">
            <a:avLst/>
          </a:prstGeom>
        </p:spPr>
      </p:pic>
    </p:spTree>
    <p:extLst>
      <p:ext uri="{BB962C8B-B14F-4D97-AF65-F5344CB8AC3E}">
        <p14:creationId xmlns:p14="http://schemas.microsoft.com/office/powerpoint/2010/main" val="2095134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7998-34A4-412E-8E0E-C061209D7DA0}"/>
              </a:ext>
            </a:extLst>
          </p:cNvPr>
          <p:cNvSpPr>
            <a:spLocks noGrp="1"/>
          </p:cNvSpPr>
          <p:nvPr>
            <p:ph type="title"/>
          </p:nvPr>
        </p:nvSpPr>
        <p:spPr/>
        <p:txBody>
          <a:bodyPr/>
          <a:lstStyle/>
          <a:p>
            <a:r>
              <a:rPr lang="en-IN" dirty="0">
                <a:latin typeface="Corbel" panose="020B0503020204020204" pitchFamily="34" charset="0"/>
              </a:rPr>
              <a:t>The Networks Discussed (contd.)</a:t>
            </a:r>
          </a:p>
        </p:txBody>
      </p:sp>
      <p:sp>
        <p:nvSpPr>
          <p:cNvPr id="3" name="Content Placeholder 2">
            <a:extLst>
              <a:ext uri="{FF2B5EF4-FFF2-40B4-BE49-F238E27FC236}">
                <a16:creationId xmlns:a16="http://schemas.microsoft.com/office/drawing/2014/main" id="{ACDC1396-BB84-4CCB-9ECD-BB75D74EB0EB}"/>
              </a:ext>
            </a:extLst>
          </p:cNvPr>
          <p:cNvSpPr>
            <a:spLocks noGrp="1"/>
          </p:cNvSpPr>
          <p:nvPr>
            <p:ph idx="1"/>
          </p:nvPr>
        </p:nvSpPr>
        <p:spPr/>
        <p:txBody>
          <a:bodyPr/>
          <a:lstStyle/>
          <a:p>
            <a:pPr marL="0" indent="0">
              <a:buNone/>
            </a:pPr>
            <a:r>
              <a:rPr lang="en-IN" dirty="0"/>
              <a:t>Deep Convolutional Network (DCN)</a:t>
            </a:r>
          </a:p>
        </p:txBody>
      </p:sp>
      <p:pic>
        <p:nvPicPr>
          <p:cNvPr id="9" name="Picture 8">
            <a:extLst>
              <a:ext uri="{FF2B5EF4-FFF2-40B4-BE49-F238E27FC236}">
                <a16:creationId xmlns:a16="http://schemas.microsoft.com/office/drawing/2014/main" id="{BBCA5124-EE43-47F2-B2C7-ED40232A94B2}"/>
              </a:ext>
            </a:extLst>
          </p:cNvPr>
          <p:cNvPicPr>
            <a:picLocks noChangeAspect="1"/>
          </p:cNvPicPr>
          <p:nvPr/>
        </p:nvPicPr>
        <p:blipFill>
          <a:blip r:embed="rId2"/>
          <a:stretch>
            <a:fillRect/>
          </a:stretch>
        </p:blipFill>
        <p:spPr>
          <a:xfrm>
            <a:off x="1537548" y="2743198"/>
            <a:ext cx="4241434" cy="2686051"/>
          </a:xfrm>
          <a:prstGeom prst="rect">
            <a:avLst/>
          </a:prstGeom>
        </p:spPr>
      </p:pic>
      <p:sp>
        <p:nvSpPr>
          <p:cNvPr id="4" name="TextBox 3">
            <a:extLst>
              <a:ext uri="{FF2B5EF4-FFF2-40B4-BE49-F238E27FC236}">
                <a16:creationId xmlns:a16="http://schemas.microsoft.com/office/drawing/2014/main" id="{15190957-BE7B-42A5-95CB-3292EA7860CA}"/>
              </a:ext>
            </a:extLst>
          </p:cNvPr>
          <p:cNvSpPr txBox="1"/>
          <p:nvPr/>
        </p:nvSpPr>
        <p:spPr>
          <a:xfrm>
            <a:off x="6917635" y="2951922"/>
            <a:ext cx="4621695" cy="2031325"/>
          </a:xfrm>
          <a:prstGeom prst="rect">
            <a:avLst/>
          </a:prstGeom>
          <a:noFill/>
        </p:spPr>
        <p:txBody>
          <a:bodyPr wrap="square" rtlCol="0">
            <a:spAutoFit/>
          </a:bodyPr>
          <a:lstStyle/>
          <a:p>
            <a:pPr algn="l"/>
            <a:r>
              <a:rPr lang="en-US" sz="1800" b="0" i="0" dirty="0">
                <a:solidFill>
                  <a:srgbClr val="333333"/>
                </a:solidFill>
                <a:effectLst/>
                <a:latin typeface="Avenir-LT-W01_35-Light"/>
              </a:rPr>
              <a:t>Convolution kernels are actually used to process incoming data, and pooling layers are used to simplify them (in most cases using nonlinear equations such as max) to reduce unnecessary features.</a:t>
            </a:r>
            <a:endParaRPr lang="en-US" b="0" i="0" dirty="0">
              <a:solidFill>
                <a:srgbClr val="333333"/>
              </a:solidFill>
              <a:effectLst/>
              <a:latin typeface="Avenir-LT-W01_35-Light"/>
            </a:endParaRPr>
          </a:p>
          <a:p>
            <a:pPr algn="l"/>
            <a:r>
              <a:rPr lang="en-US" sz="1800" b="0" i="0" dirty="0">
                <a:solidFill>
                  <a:srgbClr val="333333"/>
                </a:solidFill>
                <a:effectLst/>
                <a:latin typeface="Avenir-LT-W01_35-Light"/>
              </a:rPr>
              <a:t>They are usually used for image recognition.</a:t>
            </a:r>
            <a:endParaRPr lang="en-US" b="0" i="0" dirty="0">
              <a:solidFill>
                <a:srgbClr val="333333"/>
              </a:solidFill>
              <a:effectLst/>
              <a:latin typeface="Avenir-LT-W01_35-Light"/>
            </a:endParaRPr>
          </a:p>
          <a:p>
            <a:endParaRPr lang="en-IN" dirty="0"/>
          </a:p>
        </p:txBody>
      </p:sp>
      <p:pic>
        <p:nvPicPr>
          <p:cNvPr id="5" name="Picture 4">
            <a:extLst>
              <a:ext uri="{FF2B5EF4-FFF2-40B4-BE49-F238E27FC236}">
                <a16:creationId xmlns:a16="http://schemas.microsoft.com/office/drawing/2014/main" id="{26F5CBD5-0CD3-44B1-BA3C-1E0ED7BFE73B}"/>
              </a:ext>
            </a:extLst>
          </p:cNvPr>
          <p:cNvPicPr>
            <a:picLocks noChangeAspect="1"/>
          </p:cNvPicPr>
          <p:nvPr/>
        </p:nvPicPr>
        <p:blipFill>
          <a:blip r:embed="rId3"/>
          <a:stretch>
            <a:fillRect/>
          </a:stretch>
        </p:blipFill>
        <p:spPr>
          <a:xfrm>
            <a:off x="1569646" y="5601920"/>
            <a:ext cx="1194920" cy="402371"/>
          </a:xfrm>
          <a:prstGeom prst="rect">
            <a:avLst/>
          </a:prstGeom>
        </p:spPr>
      </p:pic>
      <p:pic>
        <p:nvPicPr>
          <p:cNvPr id="8" name="Picture 7">
            <a:extLst>
              <a:ext uri="{FF2B5EF4-FFF2-40B4-BE49-F238E27FC236}">
                <a16:creationId xmlns:a16="http://schemas.microsoft.com/office/drawing/2014/main" id="{0DEC26C5-7FB4-4839-8A14-CBEBA19921AB}"/>
              </a:ext>
            </a:extLst>
          </p:cNvPr>
          <p:cNvPicPr>
            <a:picLocks noChangeAspect="1"/>
          </p:cNvPicPr>
          <p:nvPr/>
        </p:nvPicPr>
        <p:blipFill>
          <a:blip r:embed="rId4"/>
          <a:stretch>
            <a:fillRect/>
          </a:stretch>
        </p:blipFill>
        <p:spPr>
          <a:xfrm>
            <a:off x="1569646" y="6096611"/>
            <a:ext cx="1095375" cy="333375"/>
          </a:xfrm>
          <a:prstGeom prst="rect">
            <a:avLst/>
          </a:prstGeom>
        </p:spPr>
      </p:pic>
      <p:pic>
        <p:nvPicPr>
          <p:cNvPr id="12" name="Picture 11">
            <a:extLst>
              <a:ext uri="{FF2B5EF4-FFF2-40B4-BE49-F238E27FC236}">
                <a16:creationId xmlns:a16="http://schemas.microsoft.com/office/drawing/2014/main" id="{C2DA9AF3-59C2-4F6B-A411-8B4A1EF83734}"/>
              </a:ext>
            </a:extLst>
          </p:cNvPr>
          <p:cNvPicPr>
            <a:picLocks noChangeAspect="1"/>
          </p:cNvPicPr>
          <p:nvPr/>
        </p:nvPicPr>
        <p:blipFill>
          <a:blip r:embed="rId5"/>
          <a:stretch>
            <a:fillRect/>
          </a:stretch>
        </p:blipFill>
        <p:spPr>
          <a:xfrm>
            <a:off x="5060839" y="5581955"/>
            <a:ext cx="1076325" cy="361950"/>
          </a:xfrm>
          <a:prstGeom prst="rect">
            <a:avLst/>
          </a:prstGeom>
        </p:spPr>
      </p:pic>
      <p:pic>
        <p:nvPicPr>
          <p:cNvPr id="14" name="Picture 13">
            <a:extLst>
              <a:ext uri="{FF2B5EF4-FFF2-40B4-BE49-F238E27FC236}">
                <a16:creationId xmlns:a16="http://schemas.microsoft.com/office/drawing/2014/main" id="{5DDDAF6E-D202-4EB1-8797-CE5CE9783CE1}"/>
              </a:ext>
            </a:extLst>
          </p:cNvPr>
          <p:cNvPicPr>
            <a:picLocks noChangeAspect="1"/>
          </p:cNvPicPr>
          <p:nvPr/>
        </p:nvPicPr>
        <p:blipFill>
          <a:blip r:embed="rId6"/>
          <a:stretch>
            <a:fillRect/>
          </a:stretch>
        </p:blipFill>
        <p:spPr>
          <a:xfrm>
            <a:off x="3107840" y="5642341"/>
            <a:ext cx="1609725" cy="723900"/>
          </a:xfrm>
          <a:prstGeom prst="rect">
            <a:avLst/>
          </a:prstGeom>
        </p:spPr>
      </p:pic>
    </p:spTree>
    <p:extLst>
      <p:ext uri="{BB962C8B-B14F-4D97-AF65-F5344CB8AC3E}">
        <p14:creationId xmlns:p14="http://schemas.microsoft.com/office/powerpoint/2010/main" val="33454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7998-34A4-412E-8E0E-C061209D7DA0}"/>
              </a:ext>
            </a:extLst>
          </p:cNvPr>
          <p:cNvSpPr>
            <a:spLocks noGrp="1"/>
          </p:cNvSpPr>
          <p:nvPr>
            <p:ph type="title"/>
          </p:nvPr>
        </p:nvSpPr>
        <p:spPr/>
        <p:txBody>
          <a:bodyPr/>
          <a:lstStyle/>
          <a:p>
            <a:r>
              <a:rPr lang="en-IN" dirty="0">
                <a:latin typeface="Corbel" panose="020B0503020204020204" pitchFamily="34" charset="0"/>
              </a:rPr>
              <a:t>The Networks Discussed (contd.)</a:t>
            </a:r>
          </a:p>
        </p:txBody>
      </p:sp>
      <p:sp>
        <p:nvSpPr>
          <p:cNvPr id="3" name="Content Placeholder 2">
            <a:extLst>
              <a:ext uri="{FF2B5EF4-FFF2-40B4-BE49-F238E27FC236}">
                <a16:creationId xmlns:a16="http://schemas.microsoft.com/office/drawing/2014/main" id="{ACDC1396-BB84-4CCB-9ECD-BB75D74EB0EB}"/>
              </a:ext>
            </a:extLst>
          </p:cNvPr>
          <p:cNvSpPr>
            <a:spLocks noGrp="1"/>
          </p:cNvSpPr>
          <p:nvPr>
            <p:ph idx="1"/>
          </p:nvPr>
        </p:nvSpPr>
        <p:spPr/>
        <p:txBody>
          <a:bodyPr/>
          <a:lstStyle/>
          <a:p>
            <a:pPr marL="0" indent="0">
              <a:buNone/>
            </a:pPr>
            <a:r>
              <a:rPr lang="en-IN" dirty="0"/>
              <a:t>Support Vector Machine (SVM)</a:t>
            </a:r>
          </a:p>
        </p:txBody>
      </p:sp>
      <p:pic>
        <p:nvPicPr>
          <p:cNvPr id="5" name="Picture 4">
            <a:extLst>
              <a:ext uri="{FF2B5EF4-FFF2-40B4-BE49-F238E27FC236}">
                <a16:creationId xmlns:a16="http://schemas.microsoft.com/office/drawing/2014/main" id="{26F5CBD5-0CD3-44B1-BA3C-1E0ED7BFE73B}"/>
              </a:ext>
            </a:extLst>
          </p:cNvPr>
          <p:cNvPicPr>
            <a:picLocks noChangeAspect="1"/>
          </p:cNvPicPr>
          <p:nvPr/>
        </p:nvPicPr>
        <p:blipFill>
          <a:blip r:embed="rId2"/>
          <a:stretch>
            <a:fillRect/>
          </a:stretch>
        </p:blipFill>
        <p:spPr>
          <a:xfrm>
            <a:off x="1569646" y="5601920"/>
            <a:ext cx="1194920" cy="402371"/>
          </a:xfrm>
          <a:prstGeom prst="rect">
            <a:avLst/>
          </a:prstGeom>
        </p:spPr>
      </p:pic>
      <p:pic>
        <p:nvPicPr>
          <p:cNvPr id="8" name="Picture 7">
            <a:extLst>
              <a:ext uri="{FF2B5EF4-FFF2-40B4-BE49-F238E27FC236}">
                <a16:creationId xmlns:a16="http://schemas.microsoft.com/office/drawing/2014/main" id="{0DEC26C5-7FB4-4839-8A14-CBEBA19921AB}"/>
              </a:ext>
            </a:extLst>
          </p:cNvPr>
          <p:cNvPicPr>
            <a:picLocks noChangeAspect="1"/>
          </p:cNvPicPr>
          <p:nvPr/>
        </p:nvPicPr>
        <p:blipFill>
          <a:blip r:embed="rId3"/>
          <a:stretch>
            <a:fillRect/>
          </a:stretch>
        </p:blipFill>
        <p:spPr>
          <a:xfrm>
            <a:off x="1569646" y="6050601"/>
            <a:ext cx="1095375" cy="333375"/>
          </a:xfrm>
          <a:prstGeom prst="rect">
            <a:avLst/>
          </a:prstGeom>
        </p:spPr>
      </p:pic>
      <p:pic>
        <p:nvPicPr>
          <p:cNvPr id="12" name="Picture 11">
            <a:extLst>
              <a:ext uri="{FF2B5EF4-FFF2-40B4-BE49-F238E27FC236}">
                <a16:creationId xmlns:a16="http://schemas.microsoft.com/office/drawing/2014/main" id="{C2DA9AF3-59C2-4F6B-A411-8B4A1EF83734}"/>
              </a:ext>
            </a:extLst>
          </p:cNvPr>
          <p:cNvPicPr>
            <a:picLocks noChangeAspect="1"/>
          </p:cNvPicPr>
          <p:nvPr/>
        </p:nvPicPr>
        <p:blipFill>
          <a:blip r:embed="rId4"/>
          <a:stretch>
            <a:fillRect/>
          </a:stretch>
        </p:blipFill>
        <p:spPr>
          <a:xfrm>
            <a:off x="3182343" y="5696441"/>
            <a:ext cx="1076325" cy="361950"/>
          </a:xfrm>
          <a:prstGeom prst="rect">
            <a:avLst/>
          </a:prstGeom>
        </p:spPr>
      </p:pic>
      <p:pic>
        <p:nvPicPr>
          <p:cNvPr id="6" name="Picture 5">
            <a:extLst>
              <a:ext uri="{FF2B5EF4-FFF2-40B4-BE49-F238E27FC236}">
                <a16:creationId xmlns:a16="http://schemas.microsoft.com/office/drawing/2014/main" id="{CB7879C6-1F07-45EE-BD57-96B0BC508C2F}"/>
              </a:ext>
            </a:extLst>
          </p:cNvPr>
          <p:cNvPicPr>
            <a:picLocks noChangeAspect="1"/>
          </p:cNvPicPr>
          <p:nvPr/>
        </p:nvPicPr>
        <p:blipFill rotWithShape="1">
          <a:blip r:embed="rId5"/>
          <a:srcRect l="8826" t="17127" r="12636" b="9656"/>
          <a:stretch/>
        </p:blipFill>
        <p:spPr>
          <a:xfrm>
            <a:off x="1263307" y="2641918"/>
            <a:ext cx="3689066" cy="2545975"/>
          </a:xfrm>
          <a:prstGeom prst="rect">
            <a:avLst/>
          </a:prstGeom>
        </p:spPr>
      </p:pic>
      <p:sp>
        <p:nvSpPr>
          <p:cNvPr id="13" name="TextBox 12">
            <a:extLst>
              <a:ext uri="{FF2B5EF4-FFF2-40B4-BE49-F238E27FC236}">
                <a16:creationId xmlns:a16="http://schemas.microsoft.com/office/drawing/2014/main" id="{497D11F7-F7C3-48C8-811B-C57FB7E1A38A}"/>
              </a:ext>
            </a:extLst>
          </p:cNvPr>
          <p:cNvSpPr txBox="1"/>
          <p:nvPr/>
        </p:nvSpPr>
        <p:spPr>
          <a:xfrm>
            <a:off x="6917635" y="2951922"/>
            <a:ext cx="4621695" cy="2031325"/>
          </a:xfrm>
          <a:prstGeom prst="rect">
            <a:avLst/>
          </a:prstGeom>
          <a:noFill/>
        </p:spPr>
        <p:txBody>
          <a:bodyPr wrap="square" rtlCol="0">
            <a:spAutoFit/>
          </a:bodyPr>
          <a:lstStyle/>
          <a:p>
            <a:r>
              <a:rPr lang="en-IN" dirty="0"/>
              <a:t>Used for Classification and regression, where the machine creates a hyperplane that separates the classes of data.</a:t>
            </a:r>
          </a:p>
          <a:p>
            <a:r>
              <a:rPr lang="en-IN" dirty="0"/>
              <a:t>The hyperplane is constructed such that there is largest distance between the plane and any data point in the different classes, effectively reducing generalizations.</a:t>
            </a:r>
          </a:p>
        </p:txBody>
      </p:sp>
    </p:spTree>
    <p:extLst>
      <p:ext uri="{BB962C8B-B14F-4D97-AF65-F5344CB8AC3E}">
        <p14:creationId xmlns:p14="http://schemas.microsoft.com/office/powerpoint/2010/main" val="646475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Units used in the Network</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457200" lvl="1" indent="0">
              <a:buNone/>
            </a:pPr>
            <a:r>
              <a:rPr lang="en-IN" dirty="0"/>
              <a:t>Logistic Unit				Rectilinear Unit (ReLU)</a:t>
            </a:r>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r>
              <a:rPr lang="en-IN" sz="2000" dirty="0"/>
              <a:t>ReLU is better than a logistic unit cause it prevents the problem of vanishing gradient while training in backpropagation.</a:t>
            </a:r>
          </a:p>
        </p:txBody>
      </p:sp>
      <p:pic>
        <p:nvPicPr>
          <p:cNvPr id="4" name="Picture 3">
            <a:extLst>
              <a:ext uri="{FF2B5EF4-FFF2-40B4-BE49-F238E27FC236}">
                <a16:creationId xmlns:a16="http://schemas.microsoft.com/office/drawing/2014/main" id="{CEA2BA15-B8F9-4B69-AE6C-144ACB6CE80D}"/>
              </a:ext>
            </a:extLst>
          </p:cNvPr>
          <p:cNvPicPr>
            <a:picLocks noChangeAspect="1"/>
          </p:cNvPicPr>
          <p:nvPr/>
        </p:nvPicPr>
        <p:blipFill>
          <a:blip r:embed="rId3"/>
          <a:stretch>
            <a:fillRect/>
          </a:stretch>
        </p:blipFill>
        <p:spPr>
          <a:xfrm>
            <a:off x="1172404" y="2734469"/>
            <a:ext cx="3943350" cy="2533650"/>
          </a:xfrm>
          <a:prstGeom prst="rect">
            <a:avLst/>
          </a:prstGeom>
        </p:spPr>
      </p:pic>
      <p:pic>
        <p:nvPicPr>
          <p:cNvPr id="6" name="Picture 5">
            <a:extLst>
              <a:ext uri="{FF2B5EF4-FFF2-40B4-BE49-F238E27FC236}">
                <a16:creationId xmlns:a16="http://schemas.microsoft.com/office/drawing/2014/main" id="{B254030B-D95A-4AC4-8A29-964D980E8FBC}"/>
              </a:ext>
            </a:extLst>
          </p:cNvPr>
          <p:cNvPicPr>
            <a:picLocks noChangeAspect="1"/>
          </p:cNvPicPr>
          <p:nvPr/>
        </p:nvPicPr>
        <p:blipFill>
          <a:blip r:embed="rId4"/>
          <a:stretch>
            <a:fillRect/>
          </a:stretch>
        </p:blipFill>
        <p:spPr>
          <a:xfrm>
            <a:off x="6320252" y="2734469"/>
            <a:ext cx="3829050" cy="2524125"/>
          </a:xfrm>
          <a:prstGeom prst="rect">
            <a:avLst/>
          </a:prstGeom>
        </p:spPr>
      </p:pic>
    </p:spTree>
    <p:extLst>
      <p:ext uri="{BB962C8B-B14F-4D97-AF65-F5344CB8AC3E}">
        <p14:creationId xmlns:p14="http://schemas.microsoft.com/office/powerpoint/2010/main" val="369740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B432-06CC-4994-902D-D77055D5097F}"/>
              </a:ext>
            </a:extLst>
          </p:cNvPr>
          <p:cNvSpPr>
            <a:spLocks noGrp="1"/>
          </p:cNvSpPr>
          <p:nvPr>
            <p:ph type="title"/>
          </p:nvPr>
        </p:nvSpPr>
        <p:spPr/>
        <p:txBody>
          <a:bodyPr>
            <a:normAutofit/>
          </a:bodyPr>
          <a:lstStyle/>
          <a:p>
            <a:r>
              <a:rPr lang="en-IN" dirty="0">
                <a:latin typeface="Corbel" panose="020B0503020204020204" pitchFamily="34" charset="0"/>
              </a:rPr>
              <a:t>Units used in the Network (contd.)</a:t>
            </a:r>
          </a:p>
        </p:txBody>
      </p:sp>
      <p:sp>
        <p:nvSpPr>
          <p:cNvPr id="9" name="Content Placeholder 8">
            <a:extLst>
              <a:ext uri="{FF2B5EF4-FFF2-40B4-BE49-F238E27FC236}">
                <a16:creationId xmlns:a16="http://schemas.microsoft.com/office/drawing/2014/main" id="{076701B4-C34D-4251-8E83-EF1369750DEA}"/>
              </a:ext>
            </a:extLst>
          </p:cNvPr>
          <p:cNvSpPr>
            <a:spLocks noGrp="1"/>
          </p:cNvSpPr>
          <p:nvPr>
            <p:ph idx="1"/>
          </p:nvPr>
        </p:nvSpPr>
        <p:spPr/>
        <p:txBody>
          <a:bodyPr>
            <a:normAutofit/>
          </a:bodyPr>
          <a:lstStyle/>
          <a:p>
            <a:pPr marL="457200" lvl="1" indent="0">
              <a:buNone/>
            </a:pPr>
            <a:r>
              <a:rPr lang="en-IN" dirty="0"/>
              <a:t>Maxout Unit				</a:t>
            </a:r>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p:txBody>
      </p:sp>
      <p:pic>
        <p:nvPicPr>
          <p:cNvPr id="5" name="Picture 4">
            <a:extLst>
              <a:ext uri="{FF2B5EF4-FFF2-40B4-BE49-F238E27FC236}">
                <a16:creationId xmlns:a16="http://schemas.microsoft.com/office/drawing/2014/main" id="{3597A933-194B-444B-BA7E-761FC556504F}"/>
              </a:ext>
            </a:extLst>
          </p:cNvPr>
          <p:cNvPicPr>
            <a:picLocks noChangeAspect="1"/>
          </p:cNvPicPr>
          <p:nvPr/>
        </p:nvPicPr>
        <p:blipFill>
          <a:blip r:embed="rId3"/>
          <a:stretch>
            <a:fillRect/>
          </a:stretch>
        </p:blipFill>
        <p:spPr>
          <a:xfrm>
            <a:off x="705679" y="2496482"/>
            <a:ext cx="7866822" cy="2401817"/>
          </a:xfrm>
          <a:prstGeom prst="rect">
            <a:avLst/>
          </a:prstGeom>
        </p:spPr>
      </p:pic>
      <p:pic>
        <p:nvPicPr>
          <p:cNvPr id="4" name="Picture 3">
            <a:extLst>
              <a:ext uri="{FF2B5EF4-FFF2-40B4-BE49-F238E27FC236}">
                <a16:creationId xmlns:a16="http://schemas.microsoft.com/office/drawing/2014/main" id="{CF90E3A5-6580-48C7-94F7-AF2BC0A79CFF}"/>
              </a:ext>
            </a:extLst>
          </p:cNvPr>
          <p:cNvPicPr>
            <a:picLocks noChangeAspect="1"/>
          </p:cNvPicPr>
          <p:nvPr/>
        </p:nvPicPr>
        <p:blipFill>
          <a:blip r:embed="rId4"/>
          <a:stretch>
            <a:fillRect/>
          </a:stretch>
        </p:blipFill>
        <p:spPr>
          <a:xfrm>
            <a:off x="9245910" y="2496482"/>
            <a:ext cx="2435881" cy="634344"/>
          </a:xfrm>
          <a:prstGeom prst="rect">
            <a:avLst/>
          </a:prstGeom>
        </p:spPr>
      </p:pic>
      <p:pic>
        <p:nvPicPr>
          <p:cNvPr id="7" name="Picture 6">
            <a:extLst>
              <a:ext uri="{FF2B5EF4-FFF2-40B4-BE49-F238E27FC236}">
                <a16:creationId xmlns:a16="http://schemas.microsoft.com/office/drawing/2014/main" id="{747433E0-A7A6-4DB7-A6CC-7EC306E869FF}"/>
              </a:ext>
            </a:extLst>
          </p:cNvPr>
          <p:cNvPicPr>
            <a:picLocks noChangeAspect="1"/>
          </p:cNvPicPr>
          <p:nvPr/>
        </p:nvPicPr>
        <p:blipFill rotWithShape="1">
          <a:blip r:embed="rId5"/>
          <a:srcRect b="31449"/>
          <a:stretch/>
        </p:blipFill>
        <p:spPr>
          <a:xfrm>
            <a:off x="9142871" y="3526356"/>
            <a:ext cx="2538920" cy="275327"/>
          </a:xfrm>
          <a:prstGeom prst="rect">
            <a:avLst/>
          </a:prstGeom>
        </p:spPr>
      </p:pic>
    </p:spTree>
    <p:extLst>
      <p:ext uri="{BB962C8B-B14F-4D97-AF65-F5344CB8AC3E}">
        <p14:creationId xmlns:p14="http://schemas.microsoft.com/office/powerpoint/2010/main" val="3605339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5745</TotalTime>
  <Words>1966</Words>
  <Application>Microsoft Office PowerPoint</Application>
  <PresentationFormat>Widescreen</PresentationFormat>
  <Paragraphs>298</Paragraphs>
  <Slides>46</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Avenir-LT-W01_35-Light</vt:lpstr>
      <vt:lpstr>Calibri</vt:lpstr>
      <vt:lpstr>Calibri Light</vt:lpstr>
      <vt:lpstr>Corbel</vt:lpstr>
      <vt:lpstr>Office Theme</vt:lpstr>
      <vt:lpstr>DropOut</vt:lpstr>
      <vt:lpstr>The Idea of Neural Networks</vt:lpstr>
      <vt:lpstr>The Networks Discussed</vt:lpstr>
      <vt:lpstr>The Networks Discussed (contd.)</vt:lpstr>
      <vt:lpstr>The Networks Discussed (contd.)</vt:lpstr>
      <vt:lpstr>The Networks Discussed (contd.)</vt:lpstr>
      <vt:lpstr>The Networks Discussed (contd.)</vt:lpstr>
      <vt:lpstr>Units used in the Network</vt:lpstr>
      <vt:lpstr>Units used in the Network (contd.)</vt:lpstr>
      <vt:lpstr>Units used in the Network (contd.)</vt:lpstr>
      <vt:lpstr>Units used in the Network (contd.)</vt:lpstr>
      <vt:lpstr>Dropout: A Simple Way to Prevent Neural Networks from Overfitting</vt:lpstr>
      <vt:lpstr>Introduction: Problems arising while training networks</vt:lpstr>
      <vt:lpstr>Existing methods of reducing Overfitting</vt:lpstr>
      <vt:lpstr>Existing methods of reducing Overfitting</vt:lpstr>
      <vt:lpstr>Existing methods of reducing Overfitting (contd.)</vt:lpstr>
      <vt:lpstr>DropOut</vt:lpstr>
      <vt:lpstr>DropOut (contd.)</vt:lpstr>
      <vt:lpstr>Model Description- Standard NN</vt:lpstr>
      <vt:lpstr>Model Description- DropOut NN</vt:lpstr>
      <vt:lpstr>Model Description- RBM</vt:lpstr>
      <vt:lpstr>Training DropOut Network</vt:lpstr>
      <vt:lpstr>Training DropOut Network (contd.)</vt:lpstr>
      <vt:lpstr>Experiments</vt:lpstr>
      <vt:lpstr>Results</vt:lpstr>
      <vt:lpstr>Results (contd.)</vt:lpstr>
      <vt:lpstr>Results (contd.)</vt:lpstr>
      <vt:lpstr>Results (contd.)</vt:lpstr>
      <vt:lpstr>Results (contd.)</vt:lpstr>
      <vt:lpstr>DropOut v/s Bayesian Neural Network</vt:lpstr>
      <vt:lpstr>Features</vt:lpstr>
      <vt:lpstr>Features (contd.)</vt:lpstr>
      <vt:lpstr>Features (contd.)</vt:lpstr>
      <vt:lpstr>Features (contd.)</vt:lpstr>
      <vt:lpstr>Features (contd.)</vt:lpstr>
      <vt:lpstr>Features (contd.)</vt:lpstr>
      <vt:lpstr>Features (contd.)</vt:lpstr>
      <vt:lpstr>Features (contd.)</vt:lpstr>
      <vt:lpstr>Weight Scaling v/s Monte Carlo method</vt:lpstr>
      <vt:lpstr>Marginalizing Noise added by DropOut</vt:lpstr>
      <vt:lpstr>DropOut with Multiplicative Gaussian Noise</vt:lpstr>
      <vt:lpstr>Conclusion</vt:lpstr>
      <vt:lpstr>How Convolution Network Works</vt:lpstr>
      <vt:lpstr>How Convolution Network Works (contd.)</vt:lpstr>
      <vt:lpstr>How Convolution Network Works (contd.)</vt:lpstr>
      <vt:lpstr>Averaging the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DropOut</dc:title>
  <dc:creator>Deepti Kumar</dc:creator>
  <cp:lastModifiedBy>Deepti Kumar</cp:lastModifiedBy>
  <cp:revision>85</cp:revision>
  <dcterms:created xsi:type="dcterms:W3CDTF">2021-06-19T16:32:55Z</dcterms:created>
  <dcterms:modified xsi:type="dcterms:W3CDTF">2021-06-28T05:05:23Z</dcterms:modified>
</cp:coreProperties>
</file>